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7" r:id="rId2"/>
  </p:sldMasterIdLst>
  <p:notesMasterIdLst>
    <p:notesMasterId r:id="rId41"/>
  </p:notesMasterIdLst>
  <p:sldIdLst>
    <p:sldId id="256" r:id="rId3"/>
    <p:sldId id="257" r:id="rId4"/>
    <p:sldId id="392" r:id="rId5"/>
    <p:sldId id="394" r:id="rId6"/>
    <p:sldId id="393" r:id="rId7"/>
    <p:sldId id="258" r:id="rId8"/>
    <p:sldId id="259" r:id="rId9"/>
    <p:sldId id="502" r:id="rId10"/>
    <p:sldId id="504" r:id="rId11"/>
    <p:sldId id="503" r:id="rId12"/>
    <p:sldId id="505" r:id="rId13"/>
    <p:sldId id="520" r:id="rId14"/>
    <p:sldId id="435" r:id="rId15"/>
    <p:sldId id="486" r:id="rId16"/>
    <p:sldId id="521" r:id="rId17"/>
    <p:sldId id="467" r:id="rId18"/>
    <p:sldId id="507" r:id="rId19"/>
    <p:sldId id="506" r:id="rId20"/>
    <p:sldId id="508" r:id="rId21"/>
    <p:sldId id="522" r:id="rId22"/>
    <p:sldId id="509" r:id="rId23"/>
    <p:sldId id="510" r:id="rId24"/>
    <p:sldId id="523" r:id="rId25"/>
    <p:sldId id="430" r:id="rId26"/>
    <p:sldId id="511" r:id="rId27"/>
    <p:sldId id="524" r:id="rId28"/>
    <p:sldId id="512" r:id="rId29"/>
    <p:sldId id="472" r:id="rId30"/>
    <p:sldId id="513" r:id="rId31"/>
    <p:sldId id="514" r:id="rId32"/>
    <p:sldId id="515" r:id="rId33"/>
    <p:sldId id="516" r:id="rId34"/>
    <p:sldId id="525" r:id="rId35"/>
    <p:sldId id="517" r:id="rId36"/>
    <p:sldId id="518" r:id="rId37"/>
    <p:sldId id="519" r:id="rId38"/>
    <p:sldId id="501" r:id="rId39"/>
    <p:sldId id="387" r:id="rId40"/>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3C00"/>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3631"/>
  </p:normalViewPr>
  <p:slideViewPr>
    <p:cSldViewPr snapToGrid="0" snapToObjects="1">
      <p:cViewPr>
        <p:scale>
          <a:sx n="40" d="100"/>
          <a:sy n="40" d="100"/>
        </p:scale>
        <p:origin x="-580" y="-1216"/>
      </p:cViewPr>
      <p:guideLst>
        <p:guide orient="horz" pos="2159"/>
        <p:guide pos="3866"/>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2023/10/22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1531634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8" name="直角三角形 7"/>
          <p:cNvSpPr/>
          <p:nvPr userDrawn="1"/>
        </p:nvSpPr>
        <p:spPr>
          <a:xfrm rot="5400000">
            <a:off x="1657349" y="-1657351"/>
            <a:ext cx="1155700" cy="4470402"/>
          </a:xfrm>
          <a:prstGeom prst="rtTriangle">
            <a:avLst/>
          </a:pr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userDrawn="1"/>
        </p:nvSpPr>
        <p:spPr>
          <a:xfrm rot="16200000">
            <a:off x="7480300" y="2146300"/>
            <a:ext cx="6451600" cy="2971800"/>
          </a:xfrm>
          <a:prstGeom prst="rtTriangle">
            <a:avLst/>
          </a:prstGeom>
          <a:solidFill>
            <a:schemeClr val="accent3"/>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userDrawn="1"/>
        </p:nvSpPr>
        <p:spPr>
          <a:xfrm rot="5400000">
            <a:off x="0" y="0"/>
            <a:ext cx="1752600" cy="17526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直角三角形 5"/>
          <p:cNvSpPr/>
          <p:nvPr userDrawn="1"/>
        </p:nvSpPr>
        <p:spPr>
          <a:xfrm rot="16200000">
            <a:off x="8165252" y="2831252"/>
            <a:ext cx="3695700" cy="4357796"/>
          </a:xfrm>
          <a:prstGeom prst="rtTriangle">
            <a:avLst/>
          </a:prstGeom>
          <a:solidFill>
            <a:schemeClr val="accent1"/>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直角三角形 8"/>
          <p:cNvSpPr/>
          <p:nvPr userDrawn="1"/>
        </p:nvSpPr>
        <p:spPr>
          <a:xfrm>
            <a:off x="0" y="4305300"/>
            <a:ext cx="1625600" cy="2552700"/>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占位符 5"/>
          <p:cNvSpPr>
            <a:spLocks noGrp="1"/>
          </p:cNvSpPr>
          <p:nvPr>
            <p:ph type="body" sz="quarter" idx="10"/>
          </p:nvPr>
        </p:nvSpPr>
        <p:spPr>
          <a:xfrm>
            <a:off x="1307569" y="1452563"/>
            <a:ext cx="5109845" cy="834708"/>
          </a:xfrm>
          <a:prstGeom prst="rect">
            <a:avLst/>
          </a:prstGeom>
        </p:spPr>
        <p:txBody>
          <a:bodyPr anchor="ctr"/>
          <a:lstStyle>
            <a:lvl1pPr marL="0" indent="0">
              <a:buNone/>
              <a:defRPr sz="4800" b="1">
                <a:solidFill>
                  <a:schemeClr val="accent2">
                    <a:lumMod val="75000"/>
                  </a:schemeClr>
                </a:solidFill>
              </a:defRPr>
            </a:lvl1pPr>
          </a:lstStyle>
          <a:p>
            <a:pPr lvl="0"/>
            <a:endParaRPr kumimoji="1" lang="zh-CN" altLang="en-US" dirty="0"/>
          </a:p>
        </p:txBody>
      </p:sp>
      <p:sp>
        <p:nvSpPr>
          <p:cNvPr id="11" name="文本占位符 5"/>
          <p:cNvSpPr>
            <a:spLocks noGrp="1"/>
          </p:cNvSpPr>
          <p:nvPr>
            <p:ph type="body" sz="quarter" idx="11"/>
          </p:nvPr>
        </p:nvSpPr>
        <p:spPr>
          <a:xfrm>
            <a:off x="1307569" y="2287271"/>
            <a:ext cx="7098666" cy="1215006"/>
          </a:xfrm>
          <a:prstGeom prst="rect">
            <a:avLst/>
          </a:prstGeom>
          <a:solidFill>
            <a:schemeClr val="accent2">
              <a:lumMod val="90000"/>
            </a:schemeClr>
          </a:solidFill>
        </p:spPr>
        <p:txBody>
          <a:bodyPr anchor="ctr"/>
          <a:lstStyle>
            <a:lvl1pPr marL="0" indent="0">
              <a:buNone/>
              <a:defRPr sz="6600" b="1">
                <a:solidFill>
                  <a:schemeClr val="bg1"/>
                </a:solidFill>
              </a:defRPr>
            </a:lvl1pPr>
          </a:lstStyle>
          <a:p>
            <a:pPr lvl="0"/>
            <a:endParaRPr kumimoji="1" lang="zh-CN" altLang="en-US" dirty="0"/>
          </a:p>
        </p:txBody>
      </p:sp>
      <p:sp>
        <p:nvSpPr>
          <p:cNvPr id="12" name="文本占位符 5"/>
          <p:cNvSpPr>
            <a:spLocks noGrp="1"/>
          </p:cNvSpPr>
          <p:nvPr>
            <p:ph type="body" sz="quarter" idx="12"/>
          </p:nvPr>
        </p:nvSpPr>
        <p:spPr>
          <a:xfrm>
            <a:off x="1307568" y="3502276"/>
            <a:ext cx="7098667" cy="579503"/>
          </a:xfrm>
          <a:prstGeom prst="rect">
            <a:avLst/>
          </a:prstGeom>
        </p:spPr>
        <p:txBody>
          <a:bodyPr anchor="ctr"/>
          <a:lstStyle>
            <a:lvl1pPr marL="0" indent="0">
              <a:buNone/>
              <a:defRPr sz="2800" b="1">
                <a:solidFill>
                  <a:schemeClr val="accent2">
                    <a:lumMod val="75000"/>
                  </a:schemeClr>
                </a:solidFill>
              </a:defRPr>
            </a:lvl1pPr>
          </a:lstStyle>
          <a:p>
            <a:pPr lvl="0"/>
            <a:endParaRPr kumimoji="1" lang="zh-CN" altLang="en-US" dirty="0"/>
          </a:p>
        </p:txBody>
      </p:sp>
      <p:sp>
        <p:nvSpPr>
          <p:cNvPr id="13" name="文本占位符 5"/>
          <p:cNvSpPr>
            <a:spLocks noGrp="1"/>
          </p:cNvSpPr>
          <p:nvPr>
            <p:ph type="body" sz="quarter" idx="13"/>
          </p:nvPr>
        </p:nvSpPr>
        <p:spPr>
          <a:xfrm>
            <a:off x="1307569" y="4158672"/>
            <a:ext cx="5109845" cy="1511877"/>
          </a:xfrm>
          <a:prstGeom prst="rect">
            <a:avLst/>
          </a:prstGeom>
        </p:spPr>
        <p:txBody>
          <a:bodyPr anchor="t"/>
          <a:lstStyle>
            <a:lvl1pPr marL="285750" indent="-285750">
              <a:buFont typeface="Arial" panose="020B0604020202020204" pitchFamily="34" charset="0"/>
              <a:buChar char="•"/>
              <a:defRPr sz="1400" b="1">
                <a:solidFill>
                  <a:schemeClr val="tx1">
                    <a:lumMod val="75000"/>
                    <a:lumOff val="25000"/>
                  </a:schemeClr>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5"/>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5"/>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223935"/>
            <a:ext cx="970383" cy="652366"/>
          </a:xfrm>
          <a:prstGeom prst="rect">
            <a:avLst/>
          </a:prstGeom>
          <a:solidFill>
            <a:schemeClr val="accent6"/>
          </a:solidFill>
          <a:effectLst>
            <a:outerShdw blurRad="88900" sx="102000" sy="102000" algn="ctr" rotWithShape="0">
              <a:prstClr val="black">
                <a:alpha val="25000"/>
              </a:prstClr>
            </a:outerShdw>
          </a:effectLst>
        </p:spPr>
        <p:txBody>
          <a:bodyPr anchor="ctr"/>
          <a:lstStyle>
            <a:lvl1pPr marL="0" indent="0">
              <a:buNone/>
              <a:defRPr sz="4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1110083" y="223935"/>
            <a:ext cx="6435012" cy="652366"/>
          </a:xfrm>
          <a:prstGeom prst="rect">
            <a:avLst/>
          </a:prstGeom>
          <a:noFill/>
        </p:spPr>
        <p:txBody>
          <a:bodyPr anchor="ctr"/>
          <a:lstStyle>
            <a:lvl1pPr marL="0" indent="0">
              <a:lnSpc>
                <a:spcPct val="100000"/>
              </a:lnSpc>
              <a:buNone/>
              <a:defRPr sz="2800" b="1">
                <a:solidFill>
                  <a:schemeClr val="accent6"/>
                </a:solidFill>
                <a:effectLst>
                  <a:outerShdw blurRad="88900" sx="102000" sy="102000" algn="ctr" rotWithShape="0">
                    <a:prstClr val="black">
                      <a:alpha val="25000"/>
                    </a:prstClr>
                  </a:outerShdw>
                </a:effectLst>
              </a:defRPr>
            </a:lvl1pPr>
          </a:lstStyle>
          <a:p>
            <a:pPr lvl="0"/>
            <a:endParaRPr kumimoji="1" lang="zh-CN" altLang="en-US" dirty="0"/>
          </a:p>
        </p:txBody>
      </p:sp>
      <p:sp>
        <p:nvSpPr>
          <p:cNvPr id="4" name="矩形 3"/>
          <p:cNvSpPr/>
          <p:nvPr userDrawn="1"/>
        </p:nvSpPr>
        <p:spPr>
          <a:xfrm flipV="1">
            <a:off x="0" y="6489700"/>
            <a:ext cx="12192000" cy="8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flipV="1">
            <a:off x="0" y="6380480"/>
            <a:ext cx="12192000"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背景图片出处</a:t>
            </a: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1.3</a:t>
            </a: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Microsoft YaHei"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defTabSz="608965"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Microsoft YaHei" panose="020B0503020204020204" pitchFamily="3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Microsoft YaHei"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8965"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Microsoft YaHei"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Microsoft YaHei"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913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2016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30018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31051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40902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4187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Microsoft YaHei" panose="020B0503020204020204" pitchFamily="34" charset="-122"/>
                <a:cs typeface="Segoe UI Light" panose="020B0502040204020203"/>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Microsoft YaHei"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Microsoft YaHei" panose="020B0503020204020204" pitchFamily="34" charset="-122"/>
              <a:cs typeface="Segoe UI Light" panose="020B0502040204020203"/>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8965" eaLnBrk="1" fontAlgn="auto" latinLnBrk="0" hangingPunct="1">
              <a:lnSpc>
                <a:spcPct val="100000"/>
              </a:lnSpc>
              <a:spcBef>
                <a:spcPts val="0"/>
              </a:spcBef>
              <a:spcAft>
                <a:spcPts val="0"/>
              </a:spcAft>
              <a:buClrTx/>
              <a:buSzTx/>
              <a:buFontTx/>
              <a:buNone/>
              <a:defRPr/>
            </a:pP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Microsoft YaHei" panose="020B0503020204020204" pitchFamily="34" charset="-122"/>
              </a:rPr>
              <a:t>点击</a:t>
            </a:r>
            <a:r>
              <a:rPr kumimoji="1" lang="en-US" altLang="zh-CN" sz="1335" b="0" i="0" u="none" strike="noStrike" kern="0" cap="none" spc="0" normalizeH="0" baseline="0" noProof="0" dirty="0">
                <a:ln>
                  <a:noFill/>
                </a:ln>
                <a:solidFill>
                  <a:srgbClr val="000000"/>
                </a:solidFill>
                <a:effectLst/>
                <a:uLnTx/>
                <a:uFillTx/>
                <a:latin typeface="Segoe UI Light" panose="020B0502040204020203" charset="0"/>
                <a:ea typeface="Segoe UI Light" panose="020B0502040204020203" charset="0"/>
                <a:cs typeface="Segoe UI Light" panose="020B0502040204020203" charset="0"/>
              </a:rPr>
              <a:t>Logo</a:t>
            </a:r>
            <a:r>
              <a:rPr kumimoji="1" lang="zh-CN" altLang="en-US" sz="1335" b="0" i="0" u="none" strike="noStrike" kern="0" cap="none" spc="0" normalizeH="0" baseline="0" noProof="0" dirty="0">
                <a:ln>
                  <a:noFill/>
                </a:ln>
                <a:solidFill>
                  <a:srgbClr val="000000"/>
                </a:solidFill>
                <a:effectLst/>
                <a:uLnTx/>
                <a:uFillTx/>
                <a:latin typeface="Century Gothic" panose="020B0502020202020204"/>
                <a:ea typeface="Microsoft YaHei" panose="020B0503020204020204" pitchFamily="34" charset="-122"/>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34141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444754"/>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9" name="文本占位符 5"/>
          <p:cNvSpPr>
            <a:spLocks noGrp="1"/>
          </p:cNvSpPr>
          <p:nvPr>
            <p:ph type="body" sz="quarter" idx="16" hasCustomPrompt="1"/>
          </p:nvPr>
        </p:nvSpPr>
        <p:spPr>
          <a:xfrm>
            <a:off x="7077075" y="342980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30" name="文本占位符 5"/>
          <p:cNvSpPr>
            <a:spLocks noGrp="1"/>
          </p:cNvSpPr>
          <p:nvPr>
            <p:ph type="body" sz="quarter" idx="17"/>
          </p:nvPr>
        </p:nvSpPr>
        <p:spPr>
          <a:xfrm>
            <a:off x="7912100" y="3527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3" name="文本占位符 5"/>
          <p:cNvSpPr>
            <a:spLocks noGrp="1"/>
          </p:cNvSpPr>
          <p:nvPr>
            <p:ph type="body" sz="quarter" idx="18" hasCustomPrompt="1"/>
          </p:nvPr>
        </p:nvSpPr>
        <p:spPr>
          <a:xfrm>
            <a:off x="7077075" y="4621538"/>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4" name="文本占位符 5"/>
          <p:cNvSpPr>
            <a:spLocks noGrp="1"/>
          </p:cNvSpPr>
          <p:nvPr>
            <p:ph type="body" sz="quarter" idx="19"/>
          </p:nvPr>
        </p:nvSpPr>
        <p:spPr>
          <a:xfrm>
            <a:off x="7912100" y="4719091"/>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2530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3563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20870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1904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8438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9471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6779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7812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5120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6153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24" name="任意形状 23"/>
          <p:cNvSpPr/>
          <p:nvPr userDrawn="1"/>
        </p:nvSpPr>
        <p:spPr>
          <a:xfrm rot="10800000">
            <a:off x="4133850" y="0"/>
            <a:ext cx="8058150" cy="6858001"/>
          </a:xfrm>
          <a:custGeom>
            <a:avLst/>
            <a:gdLst>
              <a:gd name="connsiteX0" fmla="*/ 5118100 w 8058150"/>
              <a:gd name="connsiteY0" fmla="*/ 6858001 h 6858001"/>
              <a:gd name="connsiteX1" fmla="*/ 0 w 8058150"/>
              <a:gd name="connsiteY1" fmla="*/ 6858001 h 6858001"/>
              <a:gd name="connsiteX2" fmla="*/ 0 w 8058150"/>
              <a:gd name="connsiteY2" fmla="*/ 0 h 6858001"/>
              <a:gd name="connsiteX3" fmla="*/ 5118100 w 8058150"/>
              <a:gd name="connsiteY3" fmla="*/ 0 h 6858001"/>
              <a:gd name="connsiteX4" fmla="*/ 8058150 w 8058150"/>
              <a:gd name="connsiteY4" fmla="*/ 6858000 h 6858001"/>
              <a:gd name="connsiteX5" fmla="*/ 5118100 w 8058150"/>
              <a:gd name="connsiteY5"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58150" h="6858001">
                <a:moveTo>
                  <a:pt x="5118100" y="6858001"/>
                </a:moveTo>
                <a:lnTo>
                  <a:pt x="0" y="6858001"/>
                </a:lnTo>
                <a:lnTo>
                  <a:pt x="0" y="0"/>
                </a:lnTo>
                <a:lnTo>
                  <a:pt x="5118100" y="0"/>
                </a:lnTo>
                <a:lnTo>
                  <a:pt x="8058150" y="6858000"/>
                </a:lnTo>
                <a:lnTo>
                  <a:pt x="5118100" y="6858000"/>
                </a:lnTo>
                <a:close/>
              </a:path>
            </a:pathLst>
          </a:custGeom>
          <a:solidFill>
            <a:schemeClr val="accent4"/>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5295900"/>
            <a:ext cx="6248400" cy="1562100"/>
          </a:xfrm>
          <a:prstGeom prst="rtTriangle">
            <a:avLst/>
          </a:prstGeom>
          <a:solidFill>
            <a:schemeClr val="accent2"/>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rot="5400000" flipV="1">
            <a:off x="9753602" y="-927095"/>
            <a:ext cx="1511299" cy="3365498"/>
          </a:xfrm>
          <a:prstGeom prst="rtTriangle">
            <a:avLst/>
          </a:prstGeom>
          <a:solidFill>
            <a:schemeClr val="accent5"/>
          </a:solidFill>
          <a:ln>
            <a:noFill/>
          </a:ln>
          <a:effectLst>
            <a:outerShdw blurRad="889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5"/>
          <p:cNvSpPr txBox="1"/>
          <p:nvPr userDrawn="1"/>
        </p:nvSpPr>
        <p:spPr>
          <a:xfrm>
            <a:off x="909955" y="2016760"/>
            <a:ext cx="3223896" cy="168021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18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zh-CN" altLang="en-US" sz="118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目录</a:t>
            </a:r>
            <a:endParaRPr kumimoji="1" lang="zh-CN" altLang="en-US" sz="118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8" name="文本占位符 5"/>
          <p:cNvSpPr txBox="1"/>
          <p:nvPr userDrawn="1"/>
        </p:nvSpPr>
        <p:spPr>
          <a:xfrm>
            <a:off x="909955" y="3696970"/>
            <a:ext cx="3223896"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4400" b="1" i="0" u="none" strike="noStrike" kern="1200" cap="none" spc="0" normalizeH="0" baseline="0" noProof="0">
                <a:ln>
                  <a:noFill/>
                </a:ln>
                <a:solidFill>
                  <a:schemeClr val="accent2">
                    <a:lumMod val="75000"/>
                  </a:schemeClr>
                </a:solidFill>
                <a:effectLst/>
                <a:uLnTx/>
                <a:uFillTx/>
                <a:latin typeface="Century Gothic" panose="020B0502020202020204"/>
                <a:ea typeface="Microsoft YaHei" panose="020B0503020204020204" pitchFamily="34" charset="-122"/>
              </a:rPr>
              <a:t>CONTENTS</a:t>
            </a:r>
            <a:endParaRPr kumimoji="1" lang="zh-CN" altLang="en-US" sz="4400" b="1" i="0" u="none" strike="noStrike" kern="1200" cap="none" spc="0" normalizeH="0" baseline="0" noProof="0" dirty="0">
              <a:ln>
                <a:noFill/>
              </a:ln>
              <a:solidFill>
                <a:schemeClr val="accent2">
                  <a:lumMod val="75000"/>
                </a:schemeClr>
              </a:solidFill>
              <a:effectLst/>
              <a:uLnTx/>
              <a:uFillTx/>
              <a:latin typeface="Century Gothic" panose="020B0502020202020204"/>
              <a:ea typeface="Microsoft YaHei" panose="020B0503020204020204" pitchFamily="34" charset="-122"/>
            </a:endParaRPr>
          </a:p>
        </p:txBody>
      </p:sp>
      <p:sp>
        <p:nvSpPr>
          <p:cNvPr id="25" name="文本占位符 5"/>
          <p:cNvSpPr>
            <a:spLocks noGrp="1"/>
          </p:cNvSpPr>
          <p:nvPr>
            <p:ph type="body" sz="quarter" idx="12" hasCustomPrompt="1"/>
          </p:nvPr>
        </p:nvSpPr>
        <p:spPr>
          <a:xfrm>
            <a:off x="7077075" y="115142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6" name="文本占位符 5"/>
          <p:cNvSpPr>
            <a:spLocks noGrp="1"/>
          </p:cNvSpPr>
          <p:nvPr>
            <p:ph type="body" sz="quarter" idx="13"/>
          </p:nvPr>
        </p:nvSpPr>
        <p:spPr>
          <a:xfrm>
            <a:off x="7912100" y="125476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7" name="文本占位符 5"/>
          <p:cNvSpPr>
            <a:spLocks noGrp="1"/>
          </p:cNvSpPr>
          <p:nvPr>
            <p:ph type="body" sz="quarter" idx="14" hasCustomPrompt="1"/>
          </p:nvPr>
        </p:nvSpPr>
        <p:spPr>
          <a:xfrm>
            <a:off x="7077075" y="198549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8" name="文本占位符 5"/>
          <p:cNvSpPr>
            <a:spLocks noGrp="1"/>
          </p:cNvSpPr>
          <p:nvPr>
            <p:ph type="body" sz="quarter" idx="15"/>
          </p:nvPr>
        </p:nvSpPr>
        <p:spPr>
          <a:xfrm>
            <a:off x="7912100" y="208883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5" name="文本占位符 5"/>
          <p:cNvSpPr>
            <a:spLocks noGrp="1"/>
          </p:cNvSpPr>
          <p:nvPr>
            <p:ph type="body" sz="quarter" idx="16" hasCustomPrompt="1"/>
          </p:nvPr>
        </p:nvSpPr>
        <p:spPr>
          <a:xfrm>
            <a:off x="7077075" y="27422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6" name="文本占位符 5"/>
          <p:cNvSpPr>
            <a:spLocks noGrp="1"/>
          </p:cNvSpPr>
          <p:nvPr>
            <p:ph type="body" sz="quarter" idx="17"/>
          </p:nvPr>
        </p:nvSpPr>
        <p:spPr>
          <a:xfrm>
            <a:off x="7912100" y="2845590"/>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7" name="文本占位符 5"/>
          <p:cNvSpPr>
            <a:spLocks noGrp="1"/>
          </p:cNvSpPr>
          <p:nvPr>
            <p:ph type="body" sz="quarter" idx="18" hasCustomPrompt="1"/>
          </p:nvPr>
        </p:nvSpPr>
        <p:spPr>
          <a:xfrm>
            <a:off x="7077075" y="357632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8" name="文本占位符 5"/>
          <p:cNvSpPr>
            <a:spLocks noGrp="1"/>
          </p:cNvSpPr>
          <p:nvPr>
            <p:ph type="body" sz="quarter" idx="19"/>
          </p:nvPr>
        </p:nvSpPr>
        <p:spPr>
          <a:xfrm>
            <a:off x="7912100" y="3679667"/>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19" name="文本占位符 5"/>
          <p:cNvSpPr>
            <a:spLocks noGrp="1"/>
          </p:cNvSpPr>
          <p:nvPr>
            <p:ph type="body" sz="quarter" idx="20" hasCustomPrompt="1"/>
          </p:nvPr>
        </p:nvSpPr>
        <p:spPr>
          <a:xfrm>
            <a:off x="7077075" y="4410403"/>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0" name="文本占位符 5"/>
          <p:cNvSpPr>
            <a:spLocks noGrp="1"/>
          </p:cNvSpPr>
          <p:nvPr>
            <p:ph type="body" sz="quarter" idx="21"/>
          </p:nvPr>
        </p:nvSpPr>
        <p:spPr>
          <a:xfrm>
            <a:off x="7912100" y="4513743"/>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
        <p:nvSpPr>
          <p:cNvPr id="21" name="文本占位符 5"/>
          <p:cNvSpPr>
            <a:spLocks noGrp="1"/>
          </p:cNvSpPr>
          <p:nvPr>
            <p:ph type="body" sz="quarter" idx="22" hasCustomPrompt="1"/>
          </p:nvPr>
        </p:nvSpPr>
        <p:spPr>
          <a:xfrm>
            <a:off x="7077075" y="524447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2" name="文本占位符 5"/>
          <p:cNvSpPr>
            <a:spLocks noGrp="1"/>
          </p:cNvSpPr>
          <p:nvPr>
            <p:ph type="body" sz="quarter" idx="23"/>
          </p:nvPr>
        </p:nvSpPr>
        <p:spPr>
          <a:xfrm>
            <a:off x="7912100" y="5347819"/>
            <a:ext cx="3234689" cy="445150"/>
          </a:xfrm>
          <a:prstGeom prst="rect">
            <a:avLst/>
          </a:prstGeom>
        </p:spPr>
        <p:txBody>
          <a:bodyPr anchor="ctr"/>
          <a:lstStyle>
            <a:lvl1pPr marL="0" indent="0">
              <a:buNone/>
              <a:defRPr sz="1800" b="1">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1">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1">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2">
              <a:lumMod val="75000"/>
            </a:schemeClr>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2">
                    <a:lumMod val="75000"/>
                  </a:schemeClr>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3"/>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3"/>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文本占位符 5"/>
          <p:cNvSpPr>
            <a:spLocks noGrp="1"/>
          </p:cNvSpPr>
          <p:nvPr>
            <p:ph type="body" sz="quarter" idx="12" hasCustomPrompt="1"/>
          </p:nvPr>
        </p:nvSpPr>
        <p:spPr>
          <a:xfrm>
            <a:off x="0" y="1474236"/>
            <a:ext cx="4735484" cy="3844213"/>
          </a:xfrm>
          <a:prstGeom prst="rect">
            <a:avLst/>
          </a:prstGeom>
          <a:solidFill>
            <a:schemeClr val="accent4"/>
          </a:solidFill>
          <a:effectLst>
            <a:outerShdw blurRad="88900" sx="102000" sy="102000" algn="ctr" rotWithShape="0">
              <a:prstClr val="black">
                <a:alpha val="25000"/>
              </a:prstClr>
            </a:outerShdw>
          </a:effectLst>
        </p:spPr>
        <p:txBody>
          <a:bodyPr anchor="ctr"/>
          <a:lstStyle>
            <a:lvl1pPr marL="0" indent="0">
              <a:buNone/>
              <a:defRPr sz="30000" b="1">
                <a:solidFill>
                  <a:schemeClr val="bg1"/>
                </a:solidFill>
              </a:defRPr>
            </a:lvl1pPr>
          </a:lstStyle>
          <a:p>
            <a:pPr lvl="0"/>
            <a:r>
              <a:rPr kumimoji="1" lang="en-US" altLang="zh-CN" dirty="0"/>
              <a:t>00</a:t>
            </a:r>
            <a:endParaRPr kumimoji="1" lang="zh-CN" altLang="en-US" dirty="0"/>
          </a:p>
        </p:txBody>
      </p:sp>
      <p:sp>
        <p:nvSpPr>
          <p:cNvPr id="3" name="文本占位符 5"/>
          <p:cNvSpPr>
            <a:spLocks noGrp="1"/>
          </p:cNvSpPr>
          <p:nvPr>
            <p:ph type="body" sz="quarter" idx="13"/>
          </p:nvPr>
        </p:nvSpPr>
        <p:spPr>
          <a:xfrm>
            <a:off x="4966996" y="1474235"/>
            <a:ext cx="6696270" cy="3844213"/>
          </a:xfrm>
          <a:prstGeom prst="rect">
            <a:avLst/>
          </a:prstGeom>
          <a:noFill/>
        </p:spPr>
        <p:txBody>
          <a:bodyPr anchor="t"/>
          <a:lstStyle>
            <a:lvl1pPr marL="0" indent="0">
              <a:lnSpc>
                <a:spcPct val="100000"/>
              </a:lnSpc>
              <a:buNone/>
              <a:defRPr sz="10000" b="1">
                <a:solidFill>
                  <a:schemeClr val="accent4"/>
                </a:solidFill>
                <a:effectLst>
                  <a:outerShdw blurRad="88900" sx="102000" sy="102000" algn="ctr" rotWithShape="0">
                    <a:prstClr val="black">
                      <a:alpha val="25000"/>
                    </a:prstClr>
                  </a:outerShdw>
                </a:effectLst>
              </a:defRPr>
            </a:lvl1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95325" y="4909820"/>
            <a:ext cx="7955280" cy="781050"/>
          </a:xfrm>
        </p:spPr>
        <p:txBody>
          <a:bodyPr/>
          <a:lstStyle/>
          <a:p>
            <a:r>
              <a:rPr kumimoji="1" lang="en-US" altLang="zh-CN" sz="3500" dirty="0"/>
              <a:t>Module Leader: Dr Grace U. Nneji </a:t>
            </a:r>
          </a:p>
        </p:txBody>
      </p:sp>
      <p:sp>
        <p:nvSpPr>
          <p:cNvPr id="3" name="文本占位符 2"/>
          <p:cNvSpPr>
            <a:spLocks noGrp="1"/>
          </p:cNvSpPr>
          <p:nvPr>
            <p:ph type="body" sz="quarter" idx="11"/>
          </p:nvPr>
        </p:nvSpPr>
        <p:spPr>
          <a:xfrm>
            <a:off x="696595" y="855980"/>
            <a:ext cx="10619105" cy="2418715"/>
          </a:xfrm>
        </p:spPr>
        <p:txBody>
          <a:bodyPr tIns="540000"/>
          <a:lstStyle/>
          <a:p>
            <a:pPr algn="ctr"/>
            <a:r>
              <a:rPr lang="en-US" sz="6400" b="1" dirty="0">
                <a:solidFill>
                  <a:schemeClr val="tx1"/>
                </a:solidFill>
                <a:effectLst/>
                <a:latin typeface="Arial" panose="020B0604020202020204" pitchFamily="34" charset="0"/>
                <a:ea typeface="Calibri" panose="020F0502020204030204" pitchFamily="34" charset="0"/>
                <a:cs typeface="Arial" panose="020B0604020202020204" pitchFamily="34" charset="0"/>
              </a:rPr>
              <a:t>Machine </a:t>
            </a:r>
            <a:r>
              <a:rPr lang="en-US" sz="6400" b="1">
                <a:solidFill>
                  <a:schemeClr val="tx1"/>
                </a:solidFill>
                <a:effectLst/>
                <a:latin typeface="Arial" panose="020B0604020202020204" pitchFamily="34" charset="0"/>
                <a:ea typeface="Calibri" panose="020F0502020204030204" pitchFamily="34" charset="0"/>
                <a:cs typeface="Arial" panose="020B0604020202020204" pitchFamily="34" charset="0"/>
              </a:rPr>
              <a:t>Learning </a:t>
            </a:r>
            <a:r>
              <a:rPr lang="en-US" sz="6400" b="1" smtClean="0">
                <a:solidFill>
                  <a:schemeClr val="tx1"/>
                </a:solidFill>
                <a:effectLst/>
                <a:latin typeface="Arial" panose="020B0604020202020204" pitchFamily="34" charset="0"/>
                <a:ea typeface="Calibri" panose="020F0502020204030204" pitchFamily="34" charset="0"/>
                <a:cs typeface="Arial" panose="020B0604020202020204" pitchFamily="34" charset="0"/>
              </a:rPr>
              <a:t>#3</a:t>
            </a:r>
            <a:endParaRPr kumimoji="1" lang="en-US" sz="64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descr="D:\Machine Learning Course OBU\LOGO_ICON\Machine learning.pngMachine learning"/>
          <p:cNvPicPr>
            <a:picLocks noChangeAspect="1"/>
          </p:cNvPicPr>
          <p:nvPr/>
        </p:nvPicPr>
        <p:blipFill>
          <a:blip r:embed="rId2"/>
          <a:srcRect/>
          <a:stretch>
            <a:fillRect/>
          </a:stretch>
        </p:blipFill>
        <p:spPr>
          <a:xfrm flipH="1">
            <a:off x="8895769" y="3785190"/>
            <a:ext cx="2758630" cy="26687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3435"/>
            <a:ext cx="970383" cy="500428"/>
          </a:xfrm>
        </p:spPr>
        <p:txBody>
          <a:bodyPr/>
          <a:lstStyle/>
          <a:p>
            <a:r>
              <a:rPr kumimoji="1" lang="en-US" altLang="zh-CN" dirty="0"/>
              <a:t>04</a:t>
            </a:r>
            <a:endParaRPr kumimoji="1" lang="zh-CN" altLang="en-US" dirty="0"/>
          </a:p>
        </p:txBody>
      </p:sp>
      <p:sp>
        <p:nvSpPr>
          <p:cNvPr id="3" name="文本占位符 2"/>
          <p:cNvSpPr>
            <a:spLocks noGrp="1"/>
          </p:cNvSpPr>
          <p:nvPr>
            <p:ph type="body" sz="quarter" idx="13"/>
          </p:nvPr>
        </p:nvSpPr>
        <p:spPr>
          <a:xfrm>
            <a:off x="1109980" y="-60325"/>
            <a:ext cx="8958580" cy="779145"/>
          </a:xfrm>
        </p:spPr>
        <p:txBody>
          <a:bodyPr/>
          <a:lstStyle/>
          <a:p>
            <a:r>
              <a:rPr kumimoji="1" lang="en-US" altLang="zh-CN" dirty="0" smtClean="0"/>
              <a:t>Motivation</a:t>
            </a:r>
            <a:endParaRPr kumimoji="1" lang="zh-CN" altLang="en-US" dirty="0"/>
          </a:p>
        </p:txBody>
      </p:sp>
      <p:sp>
        <p:nvSpPr>
          <p:cNvPr id="17" name="矩形 16"/>
          <p:cNvSpPr/>
          <p:nvPr/>
        </p:nvSpPr>
        <p:spPr>
          <a:xfrm>
            <a:off x="1110262" y="533863"/>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8283" y="-6936"/>
            <a:ext cx="7616143" cy="344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804" y="6377626"/>
            <a:ext cx="494704" cy="494704"/>
          </a:xfrm>
          <a:prstGeom prst="rect">
            <a:avLst/>
          </a:prstGeom>
        </p:spPr>
      </p:pic>
      <p:sp>
        <p:nvSpPr>
          <p:cNvPr id="4" name="Rectangle 3"/>
          <p:cNvSpPr/>
          <p:nvPr/>
        </p:nvSpPr>
        <p:spPr>
          <a:xfrm>
            <a:off x="88900" y="3394137"/>
            <a:ext cx="12015526" cy="3046988"/>
          </a:xfrm>
          <a:prstGeom prst="rect">
            <a:avLst/>
          </a:prstGeom>
        </p:spPr>
        <p:txBody>
          <a:bodyPr wrap="square">
            <a:spAutoFit/>
          </a:bodyPr>
          <a:lstStyle/>
          <a:p>
            <a:pPr marL="342900" indent="-342900" algn="just">
              <a:buFont typeface="Wingdings" pitchFamily="2" charset="2"/>
              <a:buChar char="v"/>
            </a:pPr>
            <a:r>
              <a:rPr lang="en-GB" sz="2400" dirty="0">
                <a:latin typeface="Times New Roman" pitchFamily="18" charset="0"/>
                <a:cs typeface="Times New Roman" pitchFamily="18" charset="0"/>
              </a:rPr>
              <a:t>I</a:t>
            </a:r>
            <a:r>
              <a:rPr lang="en-GB" sz="2400" dirty="0" smtClean="0">
                <a:latin typeface="Times New Roman" pitchFamily="18" charset="0"/>
                <a:cs typeface="Times New Roman" pitchFamily="18" charset="0"/>
              </a:rPr>
              <a:t>f we </a:t>
            </a:r>
            <a:r>
              <a:rPr lang="en-GB" sz="2400" dirty="0">
                <a:latin typeface="Times New Roman" pitchFamily="18" charset="0"/>
                <a:cs typeface="Times New Roman" pitchFamily="18" charset="0"/>
              </a:rPr>
              <a:t>continue using the threshold of 0.5, </a:t>
            </a:r>
            <a:r>
              <a:rPr lang="en-GB" sz="2400" dirty="0" smtClean="0">
                <a:latin typeface="Times New Roman" pitchFamily="18" charset="0"/>
                <a:cs typeface="Times New Roman" pitchFamily="18" charset="0"/>
              </a:rPr>
              <a:t>you’ll </a:t>
            </a:r>
            <a:r>
              <a:rPr lang="en-GB" sz="2400" dirty="0">
                <a:latin typeface="Times New Roman" pitchFamily="18" charset="0"/>
                <a:cs typeface="Times New Roman" pitchFamily="18" charset="0"/>
              </a:rPr>
              <a:t>notice </a:t>
            </a:r>
            <a:r>
              <a:rPr lang="en-GB" sz="2400" dirty="0" smtClean="0">
                <a:latin typeface="Times New Roman" pitchFamily="18" charset="0"/>
                <a:cs typeface="Times New Roman" pitchFamily="18" charset="0"/>
              </a:rPr>
              <a:t>that </a:t>
            </a:r>
            <a:r>
              <a:rPr lang="en-GB" sz="2400" dirty="0">
                <a:latin typeface="Times New Roman" pitchFamily="18" charset="0"/>
                <a:cs typeface="Times New Roman" pitchFamily="18" charset="0"/>
              </a:rPr>
              <a:t>everything to the left of this point is predicted at zero non </a:t>
            </a:r>
            <a:r>
              <a:rPr lang="en-GB" sz="2400" dirty="0" smtClean="0">
                <a:latin typeface="Times New Roman" pitchFamily="18" charset="0"/>
                <a:cs typeface="Times New Roman" pitchFamily="18" charset="0"/>
              </a:rPr>
              <a:t>malignant</a:t>
            </a:r>
            <a:r>
              <a:rPr lang="en-GB" sz="2400" dirty="0">
                <a:latin typeface="Times New Roman" pitchFamily="18" charset="0"/>
                <a:cs typeface="Times New Roman" pitchFamily="18" charset="0"/>
              </a:rPr>
              <a:t> </a:t>
            </a:r>
            <a:r>
              <a:rPr lang="en-GB" sz="2400" dirty="0" smtClean="0">
                <a:latin typeface="Times New Roman" pitchFamily="18" charset="0"/>
                <a:cs typeface="Times New Roman" pitchFamily="18" charset="0"/>
              </a:rPr>
              <a:t>and </a:t>
            </a:r>
            <a:r>
              <a:rPr lang="en-GB" sz="2400" dirty="0">
                <a:latin typeface="Times New Roman" pitchFamily="18" charset="0"/>
                <a:cs typeface="Times New Roman" pitchFamily="18" charset="0"/>
              </a:rPr>
              <a:t>everything to the right of this point </a:t>
            </a:r>
            <a:r>
              <a:rPr lang="en-GB" sz="2400" dirty="0" smtClean="0">
                <a:latin typeface="Times New Roman" pitchFamily="18" charset="0"/>
                <a:cs typeface="Times New Roman" pitchFamily="18" charset="0"/>
              </a:rPr>
              <a:t>is predicted </a:t>
            </a:r>
            <a:r>
              <a:rPr lang="en-GB" sz="2400" dirty="0">
                <a:latin typeface="Times New Roman" pitchFamily="18" charset="0"/>
                <a:cs typeface="Times New Roman" pitchFamily="18" charset="0"/>
              </a:rPr>
              <a:t>to be one or malignant. </a:t>
            </a:r>
            <a:endParaRPr lang="en-GB" sz="2400" dirty="0" smtClean="0">
              <a:latin typeface="Times New Roman" pitchFamily="18" charset="0"/>
              <a:cs typeface="Times New Roman" pitchFamily="18" charset="0"/>
            </a:endParaRPr>
          </a:p>
          <a:p>
            <a:pPr marL="342900" indent="-342900" algn="just">
              <a:buFont typeface="Wingdings" pitchFamily="2" charset="2"/>
              <a:buChar char="v"/>
            </a:pPr>
            <a:r>
              <a:rPr lang="en-GB" sz="2400" dirty="0" smtClean="0">
                <a:latin typeface="Times New Roman" pitchFamily="18" charset="0"/>
                <a:cs typeface="Times New Roman" pitchFamily="18" charset="0"/>
              </a:rPr>
              <a:t>However, this </a:t>
            </a:r>
            <a:r>
              <a:rPr lang="en-GB" sz="2400" dirty="0">
                <a:latin typeface="Times New Roman" pitchFamily="18" charset="0"/>
                <a:cs typeface="Times New Roman" pitchFamily="18" charset="0"/>
              </a:rPr>
              <a:t>isn't what we want because adding that example way to the </a:t>
            </a:r>
            <a:r>
              <a:rPr lang="en-GB" sz="2400" dirty="0" smtClean="0">
                <a:latin typeface="Times New Roman" pitchFamily="18" charset="0"/>
                <a:cs typeface="Times New Roman" pitchFamily="18" charset="0"/>
              </a:rPr>
              <a:t>right shouldn't</a:t>
            </a:r>
            <a:r>
              <a:rPr lang="en-GB" sz="2400" dirty="0">
                <a:latin typeface="Times New Roman" pitchFamily="18" charset="0"/>
                <a:cs typeface="Times New Roman" pitchFamily="18" charset="0"/>
              </a:rPr>
              <a:t> </a:t>
            </a:r>
            <a:r>
              <a:rPr lang="en-GB" sz="2400" dirty="0" smtClean="0">
                <a:latin typeface="Times New Roman" pitchFamily="18" charset="0"/>
                <a:cs typeface="Times New Roman" pitchFamily="18" charset="0"/>
              </a:rPr>
              <a:t>change </a:t>
            </a:r>
            <a:r>
              <a:rPr lang="en-GB" sz="2400" dirty="0">
                <a:latin typeface="Times New Roman" pitchFamily="18" charset="0"/>
                <a:cs typeface="Times New Roman" pitchFamily="18" charset="0"/>
              </a:rPr>
              <a:t>any of our conclusions about how to classify malignant </a:t>
            </a:r>
            <a:r>
              <a:rPr lang="en-GB" sz="2400" dirty="0" smtClean="0">
                <a:latin typeface="Times New Roman" pitchFamily="18" charset="0"/>
                <a:cs typeface="Times New Roman" pitchFamily="18" charset="0"/>
              </a:rPr>
              <a:t>or not</a:t>
            </a:r>
            <a:r>
              <a:rPr lang="en-GB" sz="2400" dirty="0">
                <a:latin typeface="Times New Roman" pitchFamily="18" charset="0"/>
                <a:cs typeface="Times New Roman" pitchFamily="18" charset="0"/>
              </a:rPr>
              <a:t> </a:t>
            </a:r>
            <a:r>
              <a:rPr lang="en-GB" sz="2400" dirty="0" smtClean="0">
                <a:latin typeface="Times New Roman" pitchFamily="18" charset="0"/>
                <a:cs typeface="Times New Roman" pitchFamily="18" charset="0"/>
              </a:rPr>
              <a:t>.</a:t>
            </a:r>
            <a:endParaRPr lang="en-GB" sz="2400" dirty="0" smtClean="0">
              <a:latin typeface="Times New Roman" pitchFamily="18" charset="0"/>
              <a:cs typeface="Times New Roman" pitchFamily="18" charset="0"/>
            </a:endParaRPr>
          </a:p>
          <a:p>
            <a:pPr marL="342900" indent="-342900" algn="just">
              <a:buFont typeface="Wingdings" pitchFamily="2" charset="2"/>
              <a:buChar char="v"/>
            </a:pPr>
            <a:r>
              <a:rPr lang="en-GB" sz="2400" dirty="0" smtClean="0">
                <a:latin typeface="Times New Roman" pitchFamily="18" charset="0"/>
                <a:cs typeface="Times New Roman" pitchFamily="18" charset="0"/>
              </a:rPr>
              <a:t>So, it is seems that if we </a:t>
            </a:r>
            <a:r>
              <a:rPr lang="en-GB" sz="2400" dirty="0">
                <a:latin typeface="Times New Roman" pitchFamily="18" charset="0"/>
                <a:cs typeface="Times New Roman" pitchFamily="18" charset="0"/>
              </a:rPr>
              <a:t>try to do this with linear regression, </a:t>
            </a:r>
            <a:r>
              <a:rPr lang="en-GB" sz="2400" dirty="0" smtClean="0">
                <a:latin typeface="Times New Roman" pitchFamily="18" charset="0"/>
                <a:cs typeface="Times New Roman" pitchFamily="18" charset="0"/>
              </a:rPr>
              <a:t>adding </a:t>
            </a:r>
            <a:r>
              <a:rPr lang="en-GB" sz="2400" dirty="0">
                <a:latin typeface="Times New Roman" pitchFamily="18" charset="0"/>
                <a:cs typeface="Times New Roman" pitchFamily="18" charset="0"/>
              </a:rPr>
              <a:t>this one example which feels like it shouldn't be changing </a:t>
            </a:r>
            <a:r>
              <a:rPr lang="en-GB" sz="2400" dirty="0" smtClean="0">
                <a:latin typeface="Times New Roman" pitchFamily="18" charset="0"/>
                <a:cs typeface="Times New Roman" pitchFamily="18" charset="0"/>
              </a:rPr>
              <a:t>anything it </a:t>
            </a:r>
            <a:r>
              <a:rPr lang="en-GB" sz="2400" dirty="0">
                <a:latin typeface="Times New Roman" pitchFamily="18" charset="0"/>
                <a:cs typeface="Times New Roman" pitchFamily="18" charset="0"/>
              </a:rPr>
              <a:t>ends up with us learning a much worse function for this classification problem. </a:t>
            </a:r>
            <a:r>
              <a:rPr lang="en-GB" sz="2400" dirty="0" smtClean="0">
                <a:latin typeface="Times New Roman" pitchFamily="18" charset="0"/>
                <a:cs typeface="Times New Roman" pitchFamily="18" charset="0"/>
              </a:rPr>
              <a:t> This is the reason why we need </a:t>
            </a:r>
            <a:r>
              <a:rPr lang="en-GB" sz="2400" b="1" dirty="0" smtClean="0">
                <a:latin typeface="Times New Roman" pitchFamily="18" charset="0"/>
                <a:cs typeface="Times New Roman" pitchFamily="18" charset="0"/>
              </a:rPr>
              <a:t>LOGISTIC REGRESSION.</a:t>
            </a:r>
            <a:endParaRPr lang="en-GB" sz="2400" b="1" dirty="0">
              <a:latin typeface="Times New Roman" pitchFamily="18" charset="0"/>
              <a:cs typeface="Times New Roman" pitchFamily="18" charset="0"/>
            </a:endParaRPr>
          </a:p>
        </p:txBody>
      </p:sp>
      <p:sp>
        <p:nvSpPr>
          <p:cNvPr id="12" name="Rectangle 11"/>
          <p:cNvSpPr/>
          <p:nvPr/>
        </p:nvSpPr>
        <p:spPr>
          <a:xfrm>
            <a:off x="30583" y="841437"/>
            <a:ext cx="4406900" cy="830997"/>
          </a:xfrm>
          <a:prstGeom prst="rect">
            <a:avLst/>
          </a:prstGeom>
        </p:spPr>
        <p:txBody>
          <a:bodyPr wrap="square">
            <a:spAutoFit/>
          </a:bodyPr>
          <a:lstStyle/>
          <a:p>
            <a:pPr marL="342900" indent="-342900" algn="just">
              <a:buFont typeface="Wingdings" pitchFamily="2" charset="2"/>
              <a:buChar char="v"/>
            </a:pPr>
            <a:r>
              <a:rPr lang="en-GB" sz="2400" dirty="0" smtClean="0">
                <a:latin typeface="Times New Roman" pitchFamily="18" charset="0"/>
                <a:cs typeface="Times New Roman" pitchFamily="18" charset="0"/>
              </a:rPr>
              <a:t>What happens if we have one or more training example?</a:t>
            </a:r>
            <a:endParaRPr lang="en-GB" sz="2400" dirty="0">
              <a:latin typeface="Times New Roman" pitchFamily="18" charset="0"/>
              <a:cs typeface="Times New Roman" pitchFamily="18" charset="0"/>
            </a:endParaRPr>
          </a:p>
        </p:txBody>
      </p:sp>
      <p:sp>
        <p:nvSpPr>
          <p:cNvPr id="13" name="Rectangle 12"/>
          <p:cNvSpPr/>
          <p:nvPr/>
        </p:nvSpPr>
        <p:spPr>
          <a:xfrm>
            <a:off x="106783" y="1971737"/>
            <a:ext cx="4406900" cy="1200329"/>
          </a:xfrm>
          <a:prstGeom prst="rect">
            <a:avLst/>
          </a:prstGeom>
        </p:spPr>
        <p:txBody>
          <a:bodyPr wrap="square">
            <a:spAutoFit/>
          </a:bodyPr>
          <a:lstStyle/>
          <a:p>
            <a:pPr marL="342900" indent="-342900" algn="just">
              <a:buFont typeface="Wingdings" pitchFamily="2" charset="2"/>
              <a:buChar char="v"/>
            </a:pPr>
            <a:r>
              <a:rPr lang="en-GB" sz="2400" dirty="0" smtClean="0">
                <a:latin typeface="Times New Roman" pitchFamily="18" charset="0"/>
                <a:cs typeface="Times New Roman" pitchFamily="18" charset="0"/>
              </a:rPr>
              <a:t>The best fit line for linear regression will shift over this (seen in the green straight line)</a:t>
            </a:r>
            <a:endParaRPr lang="en-GB" sz="2400" dirty="0">
              <a:latin typeface="Times New Roman" pitchFamily="18" charset="0"/>
              <a:cs typeface="Times New Roman" pitchFamily="18" charset="0"/>
            </a:endParaRPr>
          </a:p>
        </p:txBody>
      </p:sp>
      <p:cxnSp>
        <p:nvCxnSpPr>
          <p:cNvPr id="7" name="Straight Arrow Connector 6"/>
          <p:cNvCxnSpPr/>
          <p:nvPr/>
        </p:nvCxnSpPr>
        <p:spPr>
          <a:xfrm flipV="1">
            <a:off x="10997629" y="1133048"/>
            <a:ext cx="1" cy="2013618"/>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71039" y="3017568"/>
            <a:ext cx="1943161" cy="308995"/>
          </a:xfrm>
          <a:prstGeom prst="rect">
            <a:avLst/>
          </a:prstGeom>
          <a:noFill/>
        </p:spPr>
        <p:txBody>
          <a:bodyPr wrap="none" rtlCol="0">
            <a:spAutoFit/>
          </a:bodyPr>
          <a:lstStyle/>
          <a:p>
            <a:pPr>
              <a:lnSpc>
                <a:spcPct val="130000"/>
              </a:lnSpc>
              <a:spcBef>
                <a:spcPts val="600"/>
              </a:spcBef>
            </a:pPr>
            <a:r>
              <a:rPr lang="en-US" sz="1200" kern="0" dirty="0" smtClean="0">
                <a:latin typeface="Microsoft YaHei" panose="020B0503020204020204" pitchFamily="34" charset="-122"/>
                <a:ea typeface="Microsoft YaHei" panose="020B0503020204020204" pitchFamily="34" charset="-122"/>
                <a:cs typeface="+mn-ea"/>
                <a:sym typeface="+mn-lt"/>
              </a:rPr>
              <a:t>(new training example)</a:t>
            </a:r>
            <a:endParaRPr lang="en-US" sz="1200" kern="0" dirty="0">
              <a:latin typeface="Microsoft YaHei" panose="020B0503020204020204" pitchFamily="34" charset="-122"/>
              <a:ea typeface="Microsoft YaHei" panose="020B0503020204020204" pitchFamily="34" charset="-122"/>
              <a:cs typeface="+mn-ea"/>
              <a:sym typeface="+mn-lt"/>
            </a:endParaRPr>
          </a:p>
        </p:txBody>
      </p:sp>
    </p:spTree>
    <p:extLst>
      <p:ext uri="{BB962C8B-B14F-4D97-AF65-F5344CB8AC3E}">
        <p14:creationId xmlns:p14="http://schemas.microsoft.com/office/powerpoint/2010/main" val="119216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3435"/>
            <a:ext cx="970383" cy="500428"/>
          </a:xfrm>
        </p:spPr>
        <p:txBody>
          <a:bodyPr/>
          <a:lstStyle/>
          <a:p>
            <a:r>
              <a:rPr kumimoji="1" lang="en-US" altLang="zh-CN" dirty="0"/>
              <a:t>04</a:t>
            </a:r>
            <a:endParaRPr kumimoji="1" lang="zh-CN" altLang="en-US" dirty="0"/>
          </a:p>
        </p:txBody>
      </p:sp>
      <p:sp>
        <p:nvSpPr>
          <p:cNvPr id="3" name="文本占位符 2"/>
          <p:cNvSpPr>
            <a:spLocks noGrp="1"/>
          </p:cNvSpPr>
          <p:nvPr>
            <p:ph type="body" sz="quarter" idx="13"/>
          </p:nvPr>
        </p:nvSpPr>
        <p:spPr>
          <a:xfrm>
            <a:off x="1109980" y="-98425"/>
            <a:ext cx="8958580" cy="779145"/>
          </a:xfrm>
        </p:spPr>
        <p:txBody>
          <a:bodyPr/>
          <a:lstStyle/>
          <a:p>
            <a:r>
              <a:rPr kumimoji="1" lang="en-US" altLang="zh-CN" dirty="0" smtClean="0"/>
              <a:t>Logistic Regression</a:t>
            </a:r>
            <a:endParaRPr kumimoji="1" lang="zh-CN" altLang="en-US" dirty="0"/>
          </a:p>
        </p:txBody>
      </p:sp>
      <p:sp>
        <p:nvSpPr>
          <p:cNvPr id="17" name="矩形 16"/>
          <p:cNvSpPr/>
          <p:nvPr/>
        </p:nvSpPr>
        <p:spPr>
          <a:xfrm>
            <a:off x="1110262" y="533863"/>
            <a:ext cx="3906238"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4804" y="6377626"/>
            <a:ext cx="494704" cy="494704"/>
          </a:xfrm>
          <a:prstGeom prst="rect">
            <a:avLst/>
          </a:prstGeom>
        </p:spPr>
      </p:pic>
      <p:sp>
        <p:nvSpPr>
          <p:cNvPr id="4" name="Rectangle 3"/>
          <p:cNvSpPr/>
          <p:nvPr/>
        </p:nvSpPr>
        <p:spPr>
          <a:xfrm>
            <a:off x="88900" y="3457932"/>
            <a:ext cx="12015526" cy="3046988"/>
          </a:xfrm>
          <a:prstGeom prst="rect">
            <a:avLst/>
          </a:prstGeom>
        </p:spPr>
        <p:txBody>
          <a:bodyPr wrap="square">
            <a:spAutoFit/>
          </a:bodyPr>
          <a:lstStyle/>
          <a:p>
            <a:pPr marL="342900" indent="-342900" algn="just">
              <a:buFont typeface="Wingdings" pitchFamily="2" charset="2"/>
              <a:buChar char="v"/>
            </a:pPr>
            <a:r>
              <a:rPr lang="en-GB" sz="2400" dirty="0" smtClean="0">
                <a:latin typeface="Times New Roman" pitchFamily="18" charset="0"/>
                <a:cs typeface="Times New Roman" pitchFamily="18" charset="0"/>
              </a:rPr>
              <a:t>To build a logistic regression algorithm, a function called Sigmoid or Logistic function is required. </a:t>
            </a:r>
          </a:p>
          <a:p>
            <a:pPr marL="342900" indent="-342900" algn="just">
              <a:buFont typeface="Wingdings" pitchFamily="2" charset="2"/>
              <a:buChar char="v"/>
            </a:pPr>
            <a:r>
              <a:rPr lang="en-GB" sz="2400" dirty="0" smtClean="0">
                <a:latin typeface="Times New Roman" pitchFamily="18" charset="0"/>
                <a:cs typeface="Times New Roman" pitchFamily="18" charset="0"/>
              </a:rPr>
              <a:t>With the application of logistic regression in the dataset, we can predict any unseen data if it is malignant or not  (i.e benign) but also considering the threshold value,  in this case threshold value = 0.7</a:t>
            </a:r>
            <a:r>
              <a:rPr lang="en-GB" sz="2400" dirty="0" smtClean="0">
                <a:latin typeface="Times New Roman" pitchFamily="18" charset="0"/>
                <a:cs typeface="Times New Roman" pitchFamily="18" charset="0"/>
              </a:rPr>
              <a:t>.</a:t>
            </a:r>
          </a:p>
          <a:p>
            <a:pPr marL="342900" indent="-342900" algn="just">
              <a:buFont typeface="Wingdings" pitchFamily="2" charset="2"/>
              <a:buChar char="v"/>
            </a:pPr>
            <a:endParaRPr lang="en-GB" sz="2400" dirty="0">
              <a:latin typeface="Times New Roman" pitchFamily="18" charset="0"/>
              <a:cs typeface="Times New Roman" pitchFamily="18" charset="0"/>
            </a:endParaRPr>
          </a:p>
          <a:p>
            <a:pPr marL="342900" indent="-342900" algn="just">
              <a:buFont typeface="Wingdings" pitchFamily="2" charset="2"/>
              <a:buChar char="v"/>
            </a:pPr>
            <a:r>
              <a:rPr lang="en-GB" sz="2400" dirty="0" smtClean="0">
                <a:latin typeface="Times New Roman" pitchFamily="18" charset="0"/>
                <a:cs typeface="Times New Roman" pitchFamily="18" charset="0"/>
              </a:rPr>
              <a:t>Let’s see and understand why we need the Sigmoid function as a best fit curve for the logistic regression model.</a:t>
            </a:r>
            <a:endParaRPr lang="en-GB" sz="2400" dirty="0">
              <a:latin typeface="Times New Roman" pitchFamily="18" charset="0"/>
              <a:cs typeface="Times New Roman" pitchFamily="18" charset="0"/>
            </a:endParaRPr>
          </a:p>
        </p:txBody>
      </p:sp>
      <p:sp>
        <p:nvSpPr>
          <p:cNvPr id="12" name="Rectangle 11"/>
          <p:cNvSpPr/>
          <p:nvPr/>
        </p:nvSpPr>
        <p:spPr>
          <a:xfrm>
            <a:off x="30582" y="689037"/>
            <a:ext cx="6763918" cy="830997"/>
          </a:xfrm>
          <a:prstGeom prst="rect">
            <a:avLst/>
          </a:prstGeom>
        </p:spPr>
        <p:txBody>
          <a:bodyPr wrap="square">
            <a:spAutoFit/>
          </a:bodyPr>
          <a:lstStyle/>
          <a:p>
            <a:pPr marL="342900" indent="-342900" algn="just">
              <a:buFont typeface="Wingdings" pitchFamily="2" charset="2"/>
              <a:buChar char="v"/>
            </a:pPr>
            <a:r>
              <a:rPr lang="en-GB" sz="2400" dirty="0" smtClean="0">
                <a:latin typeface="Times New Roman" pitchFamily="18" charset="0"/>
                <a:cs typeface="Times New Roman" pitchFamily="18" charset="0"/>
              </a:rPr>
              <a:t>No</a:t>
            </a:r>
            <a:r>
              <a:rPr lang="en-GB" sz="2400" dirty="0" smtClean="0">
                <a:latin typeface="Times New Roman" pitchFamily="18" charset="0"/>
                <a:cs typeface="Times New Roman" pitchFamily="18" charset="0"/>
              </a:rPr>
              <a:t>w, we have considered why linear regression is not a good algorithm for the last slide problem.</a:t>
            </a:r>
            <a:endParaRPr lang="en-GB" sz="2400" dirty="0">
              <a:latin typeface="Times New Roman" pitchFamily="18" charset="0"/>
              <a:cs typeface="Times New Roman" pitchFamily="18" charset="0"/>
            </a:endParaRPr>
          </a:p>
        </p:txBody>
      </p:sp>
      <p:sp>
        <p:nvSpPr>
          <p:cNvPr id="13" name="Rectangle 12"/>
          <p:cNvSpPr/>
          <p:nvPr/>
        </p:nvSpPr>
        <p:spPr>
          <a:xfrm>
            <a:off x="17882" y="1782417"/>
            <a:ext cx="6916318" cy="1569660"/>
          </a:xfrm>
          <a:prstGeom prst="rect">
            <a:avLst/>
          </a:prstGeom>
        </p:spPr>
        <p:txBody>
          <a:bodyPr wrap="square">
            <a:spAutoFit/>
          </a:bodyPr>
          <a:lstStyle/>
          <a:p>
            <a:pPr marL="342900" indent="-342900" algn="just">
              <a:buFont typeface="Wingdings" pitchFamily="2" charset="2"/>
              <a:buChar char="v"/>
            </a:pPr>
            <a:r>
              <a:rPr lang="en-GB" sz="2400" dirty="0" smtClean="0">
                <a:latin typeface="Times New Roman" pitchFamily="18" charset="0"/>
                <a:cs typeface="Times New Roman" pitchFamily="18" charset="0"/>
              </a:rPr>
              <a:t>W</a:t>
            </a:r>
            <a:r>
              <a:rPr lang="en-GB" sz="2400" dirty="0" smtClean="0">
                <a:latin typeface="Times New Roman" pitchFamily="18" charset="0"/>
                <a:cs typeface="Times New Roman" pitchFamily="18" charset="0"/>
              </a:rPr>
              <a:t>hile linear regression consider a best fit straight line, we could see that the expected fit here requires a curve in form of a S-shaped curve to this dataset. That is the concept of Logistic Regression.</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2101" r="5210" b="5504"/>
          <a:stretch/>
        </p:blipFill>
        <p:spPr bwMode="auto">
          <a:xfrm>
            <a:off x="7188200" y="217321"/>
            <a:ext cx="4737100" cy="2354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37" y="109521"/>
            <a:ext cx="4883025" cy="2462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40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4966996" y="1474235"/>
            <a:ext cx="6696270" cy="3636245"/>
          </a:xfrm>
        </p:spPr>
        <p:txBody>
          <a:bodyPr anchor="ctr"/>
          <a:lstStyle/>
          <a:p>
            <a:pPr algn="ctr"/>
            <a:r>
              <a:rPr kumimoji="1" lang="en-US" altLang="zh-CN" sz="8000" dirty="0" smtClean="0"/>
              <a:t>Seminar Session 1</a:t>
            </a:r>
            <a:endParaRPr kumimoji="1" lang="zh-CN" altLang="en-US" sz="8000" dirty="0"/>
          </a:p>
        </p:txBody>
      </p:sp>
    </p:spTree>
    <p:extLst>
      <p:ext uri="{BB962C8B-B14F-4D97-AF65-F5344CB8AC3E}">
        <p14:creationId xmlns:p14="http://schemas.microsoft.com/office/powerpoint/2010/main" val="9848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05</a:t>
            </a:r>
            <a:endParaRPr kumimoji="1" lang="zh-CN" altLang="en-US" dirty="0"/>
          </a:p>
        </p:txBody>
      </p:sp>
      <p:sp>
        <p:nvSpPr>
          <p:cNvPr id="3" name="文本占位符 2"/>
          <p:cNvSpPr>
            <a:spLocks noGrp="1"/>
          </p:cNvSpPr>
          <p:nvPr>
            <p:ph type="body" sz="quarter" idx="13"/>
          </p:nvPr>
        </p:nvSpPr>
        <p:spPr>
          <a:xfrm>
            <a:off x="1110083" y="174405"/>
            <a:ext cx="6435012" cy="652366"/>
          </a:xfrm>
        </p:spPr>
        <p:txBody>
          <a:bodyPr/>
          <a:lstStyle/>
          <a:p>
            <a:r>
              <a:rPr kumimoji="1" lang="en-US" altLang="zh-CN" dirty="0" smtClean="0"/>
              <a:t>Seminar Session (Instructions)</a:t>
            </a:r>
            <a:endParaRPr kumimoji="1" lang="zh-CN" altLang="en-US" dirty="0"/>
          </a:p>
        </p:txBody>
      </p:sp>
      <p:sp>
        <p:nvSpPr>
          <p:cNvPr id="13" name="矩形 12"/>
          <p:cNvSpPr/>
          <p:nvPr/>
        </p:nvSpPr>
        <p:spPr>
          <a:xfrm>
            <a:off x="1748155" y="738044"/>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110262" y="702773"/>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386715" y="1111089"/>
            <a:ext cx="11393170" cy="3570208"/>
          </a:xfrm>
          <a:prstGeom prst="rect">
            <a:avLst/>
          </a:prstGeom>
          <a:noFill/>
        </p:spPr>
        <p:txBody>
          <a:bodyPr wrap="square" rtlCol="0">
            <a:spAutoFit/>
          </a:bodyPr>
          <a:lstStyle/>
          <a:p>
            <a:pPr marL="342900" indent="-342900" algn="just">
              <a:lnSpc>
                <a:spcPct val="150000"/>
              </a:lnSpc>
              <a:spcBef>
                <a:spcPts val="600"/>
              </a:spcBef>
              <a:buFont typeface="Arial" pitchFamily="34" charset="0"/>
              <a:buChar char="•"/>
            </a:pPr>
            <a:r>
              <a:rPr lang="en-GB" sz="2400" dirty="0" smtClean="0">
                <a:latin typeface="Arial" pitchFamily="34" charset="0"/>
                <a:cs typeface="Arial" pitchFamily="34" charset="0"/>
              </a:rPr>
              <a:t>Let’s understand the logic between linear regression and logistic regression</a:t>
            </a:r>
          </a:p>
          <a:p>
            <a:pPr marL="342900" indent="-342900" algn="just">
              <a:lnSpc>
                <a:spcPct val="150000"/>
              </a:lnSpc>
              <a:spcBef>
                <a:spcPts val="600"/>
              </a:spcBef>
              <a:buFont typeface="Arial" pitchFamily="34" charset="0"/>
              <a:buChar char="•"/>
            </a:pPr>
            <a:r>
              <a:rPr lang="en-GB" sz="2400" kern="0" dirty="0" smtClean="0">
                <a:latin typeface="Arial" pitchFamily="34" charset="0"/>
                <a:ea typeface="Microsoft YaHei" panose="020B0503020204020204" pitchFamily="34" charset="-122"/>
                <a:cs typeface="Arial" pitchFamily="34" charset="0"/>
                <a:sym typeface="+mn-lt"/>
              </a:rPr>
              <a:t>Open </a:t>
            </a:r>
            <a:r>
              <a:rPr lang="en-GB" sz="2400" kern="0" dirty="0">
                <a:latin typeface="Arial" pitchFamily="34" charset="0"/>
                <a:ea typeface="Microsoft YaHei" panose="020B0503020204020204" pitchFamily="34" charset="-122"/>
                <a:cs typeface="Arial" pitchFamily="34" charset="0"/>
                <a:sym typeface="+mn-lt"/>
              </a:rPr>
              <a:t>the </a:t>
            </a:r>
            <a:r>
              <a:rPr lang="en-GB" sz="2400" kern="0" dirty="0" smtClean="0">
                <a:latin typeface="Arial" pitchFamily="34" charset="0"/>
                <a:ea typeface="Microsoft YaHei" panose="020B0503020204020204" pitchFamily="34" charset="-122"/>
                <a:cs typeface="Arial" pitchFamily="34" charset="0"/>
                <a:sym typeface="+mn-lt"/>
              </a:rPr>
              <a:t>‘w4_Linear_vs_Logistic_Regresion-Classroom_Exercise.ipynb’ file and let’s code together.</a:t>
            </a:r>
          </a:p>
          <a:p>
            <a:pPr marL="342900" indent="-342900" algn="just">
              <a:lnSpc>
                <a:spcPct val="150000"/>
              </a:lnSpc>
              <a:spcBef>
                <a:spcPts val="600"/>
              </a:spcBef>
              <a:buFont typeface="Arial" pitchFamily="34" charset="0"/>
              <a:buChar char="•"/>
            </a:pPr>
            <a:r>
              <a:rPr lang="en-GB" sz="2400" kern="0" dirty="0" smtClean="0">
                <a:latin typeface="Arial" pitchFamily="34" charset="0"/>
                <a:ea typeface="Microsoft YaHei" panose="020B0503020204020204" pitchFamily="34" charset="-122"/>
                <a:cs typeface="Arial" pitchFamily="34" charset="0"/>
                <a:sym typeface="+mn-lt"/>
              </a:rPr>
              <a:t>If you want to understand each line of code more. A word document file called ‘’Explanation for the line of codes’’ has been added to explain the code vividly for you.</a:t>
            </a:r>
            <a:endParaRPr lang="en-US" sz="2400" kern="0" dirty="0">
              <a:latin typeface="Arial" pitchFamily="34" charset="0"/>
              <a:ea typeface="Microsoft YaHei" panose="020B0503020204020204" pitchFamily="34" charset="-122"/>
              <a:cs typeface="Arial" pitchFamily="34" charset="0"/>
              <a:sym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995025" y="0"/>
            <a:ext cx="1059815" cy="1059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GB" altLang="zh-CN" dirty="0" smtClean="0"/>
              <a:t>05</a:t>
            </a:r>
            <a:endParaRPr kumimoji="1" lang="zh-CN" altLang="en-US" dirty="0"/>
          </a:p>
        </p:txBody>
      </p:sp>
      <p:sp>
        <p:nvSpPr>
          <p:cNvPr id="3" name="文本占位符 2"/>
          <p:cNvSpPr>
            <a:spLocks noGrp="1"/>
          </p:cNvSpPr>
          <p:nvPr>
            <p:ph type="body" sz="quarter" idx="13"/>
          </p:nvPr>
        </p:nvSpPr>
        <p:spPr>
          <a:xfrm>
            <a:off x="1110083" y="174405"/>
            <a:ext cx="6435012" cy="652366"/>
          </a:xfrm>
        </p:spPr>
        <p:txBody>
          <a:bodyPr/>
          <a:lstStyle/>
          <a:p>
            <a:r>
              <a:rPr kumimoji="1" lang="en-US" altLang="zh-CN" dirty="0" smtClean="0"/>
              <a:t>Seminar Session on Cost Function</a:t>
            </a:r>
            <a:endParaRPr kumimoji="1" lang="zh-CN" altLang="en-US" dirty="0"/>
          </a:p>
        </p:txBody>
      </p:sp>
      <p:sp>
        <p:nvSpPr>
          <p:cNvPr id="17" name="矩形 16"/>
          <p:cNvSpPr/>
          <p:nvPr/>
        </p:nvSpPr>
        <p:spPr>
          <a:xfrm>
            <a:off x="1110262" y="702773"/>
            <a:ext cx="6013552"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580354" y="1383121"/>
            <a:ext cx="10944578" cy="4308872"/>
          </a:xfrm>
          <a:prstGeom prst="rect">
            <a:avLst/>
          </a:prstGeom>
          <a:noFill/>
        </p:spPr>
        <p:txBody>
          <a:bodyPr wrap="square" rtlCol="0">
            <a:spAutoFit/>
          </a:bodyPr>
          <a:lstStyle/>
          <a:p>
            <a:pPr marL="342900" indent="-342900" algn="ctr">
              <a:lnSpc>
                <a:spcPct val="150000"/>
              </a:lnSpc>
              <a:spcBef>
                <a:spcPts val="600"/>
              </a:spcBef>
              <a:buFont typeface="Arial" pitchFamily="34" charset="0"/>
              <a:buChar char="•"/>
            </a:pPr>
            <a:r>
              <a:rPr lang="en-GB" sz="4400" dirty="0" smtClean="0">
                <a:solidFill>
                  <a:schemeClr val="bg2">
                    <a:lumMod val="50000"/>
                  </a:schemeClr>
                </a:solidFill>
                <a:latin typeface="Arial" pitchFamily="34" charset="0"/>
                <a:cs typeface="Arial" pitchFamily="34" charset="0"/>
              </a:rPr>
              <a:t>Open the jupyter</a:t>
            </a:r>
            <a:r>
              <a:rPr lang="en-GB" sz="4400" dirty="0">
                <a:solidFill>
                  <a:schemeClr val="bg2">
                    <a:lumMod val="50000"/>
                  </a:schemeClr>
                </a:solidFill>
                <a:latin typeface="Arial" pitchFamily="34" charset="0"/>
                <a:cs typeface="Arial" pitchFamily="34" charset="0"/>
              </a:rPr>
              <a:t> </a:t>
            </a:r>
            <a:r>
              <a:rPr lang="en-GB" sz="4400" dirty="0" smtClean="0">
                <a:solidFill>
                  <a:schemeClr val="bg2">
                    <a:lumMod val="50000"/>
                  </a:schemeClr>
                </a:solidFill>
                <a:latin typeface="Arial" pitchFamily="34" charset="0"/>
                <a:cs typeface="Arial" pitchFamily="34" charset="0"/>
              </a:rPr>
              <a:t>notebook file titled</a:t>
            </a:r>
          </a:p>
          <a:p>
            <a:pPr algn="ctr">
              <a:lnSpc>
                <a:spcPct val="150000"/>
              </a:lnSpc>
              <a:spcBef>
                <a:spcPts val="600"/>
              </a:spcBef>
            </a:pPr>
            <a:r>
              <a:rPr lang="en-GB" sz="4400" dirty="0" smtClean="0">
                <a:solidFill>
                  <a:schemeClr val="bg2">
                    <a:lumMod val="50000"/>
                  </a:schemeClr>
                </a:solidFill>
                <a:latin typeface="Arial" pitchFamily="34" charset="0"/>
                <a:cs typeface="Arial" pitchFamily="34" charset="0"/>
              </a:rPr>
              <a:t> </a:t>
            </a:r>
            <a:r>
              <a:rPr lang="en-GB" sz="4400" dirty="0" smtClean="0">
                <a:solidFill>
                  <a:schemeClr val="bg2">
                    <a:lumMod val="50000"/>
                  </a:schemeClr>
                </a:solidFill>
                <a:latin typeface="Arial" pitchFamily="34" charset="0"/>
                <a:cs typeface="Arial" pitchFamily="34" charset="0"/>
              </a:rPr>
              <a:t>‘w4_Linear_vs_Logistic_Regresion-Classroom_Exercise.ipynb</a:t>
            </a:r>
            <a:r>
              <a:rPr lang="en-GB" sz="4400" dirty="0" smtClean="0">
                <a:solidFill>
                  <a:schemeClr val="bg2">
                    <a:lumMod val="50000"/>
                  </a:schemeClr>
                </a:solidFill>
                <a:latin typeface="Arial" pitchFamily="34" charset="0"/>
                <a:cs typeface="Arial" pitchFamily="34" charset="0"/>
              </a:rPr>
              <a:t>’ </a:t>
            </a:r>
          </a:p>
          <a:p>
            <a:pPr algn="ctr">
              <a:lnSpc>
                <a:spcPct val="150000"/>
              </a:lnSpc>
              <a:spcBef>
                <a:spcPts val="600"/>
              </a:spcBef>
            </a:pPr>
            <a:r>
              <a:rPr lang="en-GB" sz="4400" dirty="0" smtClean="0">
                <a:solidFill>
                  <a:schemeClr val="bg2">
                    <a:lumMod val="50000"/>
                  </a:schemeClr>
                </a:solidFill>
                <a:latin typeface="Arial" pitchFamily="34" charset="0"/>
                <a:cs typeface="Arial" pitchFamily="34" charset="0"/>
              </a:rPr>
              <a:t>on your browser. </a:t>
            </a:r>
            <a:endParaRPr lang="en-US" sz="4400" kern="0" dirty="0">
              <a:solidFill>
                <a:schemeClr val="bg2">
                  <a:lumMod val="50000"/>
                </a:schemeClr>
              </a:solidFill>
              <a:latin typeface="Arial" pitchFamily="34" charset="0"/>
              <a:ea typeface="Microsoft YaHei" panose="020B0503020204020204" pitchFamily="34" charset="-122"/>
              <a:cs typeface="Arial" pitchFamily="34" charset="0"/>
              <a:sym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995025" y="0"/>
            <a:ext cx="1059815" cy="1059815"/>
          </a:xfrm>
          <a:prstGeom prst="rect">
            <a:avLst/>
          </a:prstGeom>
        </p:spPr>
      </p:pic>
    </p:spTree>
    <p:extLst>
      <p:ext uri="{BB962C8B-B14F-4D97-AF65-F5344CB8AC3E}">
        <p14:creationId xmlns:p14="http://schemas.microsoft.com/office/powerpoint/2010/main" val="338599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4966996" y="1474235"/>
            <a:ext cx="6696270" cy="3636245"/>
          </a:xfrm>
        </p:spPr>
        <p:txBody>
          <a:bodyPr anchor="ctr"/>
          <a:lstStyle/>
          <a:p>
            <a:pPr algn="ctr"/>
            <a:r>
              <a:rPr kumimoji="1" lang="en-US" altLang="zh-CN" sz="8000" dirty="0" smtClean="0"/>
              <a:t>Sigmoid Function</a:t>
            </a:r>
            <a:endParaRPr kumimoji="1" lang="zh-CN" altLang="en-US" sz="8000" dirty="0"/>
          </a:p>
        </p:txBody>
      </p:sp>
    </p:spTree>
    <p:extLst>
      <p:ext uri="{BB962C8B-B14F-4D97-AF65-F5344CB8AC3E}">
        <p14:creationId xmlns:p14="http://schemas.microsoft.com/office/powerpoint/2010/main" val="351286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2550"/>
            <a:ext cx="970383" cy="652366"/>
          </a:xfrm>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1033780" y="-60325"/>
            <a:ext cx="8301606" cy="779145"/>
          </a:xfrm>
        </p:spPr>
        <p:txBody>
          <a:bodyPr/>
          <a:lstStyle/>
          <a:p>
            <a:r>
              <a:rPr kumimoji="1" lang="en-US" altLang="zh-CN" dirty="0" smtClean="0"/>
              <a:t>Logistic Regression with Sigmoid function</a:t>
            </a:r>
            <a:endParaRPr kumimoji="1" lang="zh-CN" altLang="en-US" dirty="0"/>
          </a:p>
        </p:txBody>
      </p:sp>
      <p:sp>
        <p:nvSpPr>
          <p:cNvPr id="17" name="矩形 16"/>
          <p:cNvSpPr/>
          <p:nvPr/>
        </p:nvSpPr>
        <p:spPr>
          <a:xfrm>
            <a:off x="1110262" y="584662"/>
            <a:ext cx="7781490" cy="1341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671299" y="42480"/>
            <a:ext cx="468365" cy="468365"/>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13" y="799171"/>
            <a:ext cx="11982527" cy="5537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3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2550"/>
            <a:ext cx="970383" cy="652366"/>
          </a:xfrm>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1033780" y="-60325"/>
            <a:ext cx="4897120" cy="779145"/>
          </a:xfrm>
        </p:spPr>
        <p:txBody>
          <a:bodyPr/>
          <a:lstStyle/>
          <a:p>
            <a:r>
              <a:rPr kumimoji="1" lang="en-US" altLang="zh-CN" dirty="0" smtClean="0"/>
              <a:t>Sigmoid Function</a:t>
            </a:r>
            <a:endParaRPr kumimoji="1" lang="zh-CN" altLang="en-US" dirty="0"/>
          </a:p>
        </p:txBody>
      </p:sp>
      <p:sp>
        <p:nvSpPr>
          <p:cNvPr id="17" name="矩形 16"/>
          <p:cNvSpPr/>
          <p:nvPr/>
        </p:nvSpPr>
        <p:spPr>
          <a:xfrm>
            <a:off x="1110262" y="584663"/>
            <a:ext cx="3626838"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671299" y="42480"/>
            <a:ext cx="468365" cy="468365"/>
          </a:xfrm>
          <a:prstGeom prst="rect">
            <a:avLst/>
          </a:prstGeom>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r="-622"/>
          <a:stretch/>
        </p:blipFill>
        <p:spPr bwMode="auto">
          <a:xfrm>
            <a:off x="127592" y="876300"/>
            <a:ext cx="12064408" cy="557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135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2550"/>
            <a:ext cx="970383" cy="652366"/>
          </a:xfrm>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1033780" y="-60325"/>
            <a:ext cx="4897120" cy="779145"/>
          </a:xfrm>
        </p:spPr>
        <p:txBody>
          <a:bodyPr/>
          <a:lstStyle/>
          <a:p>
            <a:r>
              <a:rPr kumimoji="1" lang="en-US" altLang="zh-CN" dirty="0" smtClean="0"/>
              <a:t>Logistic Regression</a:t>
            </a:r>
            <a:endParaRPr kumimoji="1" lang="zh-CN" altLang="en-US" dirty="0"/>
          </a:p>
        </p:txBody>
      </p:sp>
      <p:sp>
        <p:nvSpPr>
          <p:cNvPr id="17" name="矩形 16"/>
          <p:cNvSpPr/>
          <p:nvPr/>
        </p:nvSpPr>
        <p:spPr>
          <a:xfrm>
            <a:off x="1110262" y="542133"/>
            <a:ext cx="4680068"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671299" y="42480"/>
            <a:ext cx="468365" cy="468365"/>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780" y="718820"/>
            <a:ext cx="9513100" cy="5575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6725" y="4069649"/>
            <a:ext cx="5743890" cy="1544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948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2550"/>
            <a:ext cx="970383" cy="652366"/>
          </a:xfrm>
        </p:spPr>
        <p:txBody>
          <a:bodyPr/>
          <a:lstStyle/>
          <a:p>
            <a:r>
              <a:rPr kumimoji="1" lang="en-US" altLang="zh-CN" dirty="0" smtClean="0"/>
              <a:t>06</a:t>
            </a:r>
            <a:endParaRPr kumimoji="1" lang="zh-CN" altLang="en-US" dirty="0"/>
          </a:p>
        </p:txBody>
      </p:sp>
      <p:sp>
        <p:nvSpPr>
          <p:cNvPr id="3" name="文本占位符 2"/>
          <p:cNvSpPr>
            <a:spLocks noGrp="1"/>
          </p:cNvSpPr>
          <p:nvPr>
            <p:ph type="body" sz="quarter" idx="13"/>
          </p:nvPr>
        </p:nvSpPr>
        <p:spPr>
          <a:xfrm>
            <a:off x="1033780" y="-60325"/>
            <a:ext cx="8684378" cy="779145"/>
          </a:xfrm>
        </p:spPr>
        <p:txBody>
          <a:bodyPr/>
          <a:lstStyle/>
          <a:p>
            <a:r>
              <a:rPr kumimoji="1" lang="en-US" altLang="zh-CN" dirty="0" smtClean="0"/>
              <a:t>Interpretation of Logistic Regression Output</a:t>
            </a:r>
            <a:endParaRPr kumimoji="1" lang="zh-CN" altLang="en-US" dirty="0"/>
          </a:p>
        </p:txBody>
      </p:sp>
      <p:sp>
        <p:nvSpPr>
          <p:cNvPr id="17" name="矩形 16"/>
          <p:cNvSpPr/>
          <p:nvPr/>
        </p:nvSpPr>
        <p:spPr>
          <a:xfrm>
            <a:off x="1110261" y="542132"/>
            <a:ext cx="7587171" cy="142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671299" y="42480"/>
            <a:ext cx="468365" cy="468365"/>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276" y="714174"/>
            <a:ext cx="5771449" cy="5452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730704" y="2120523"/>
            <a:ext cx="4624868" cy="461665"/>
          </a:xfrm>
          <a:prstGeom prst="rect">
            <a:avLst/>
          </a:prstGeom>
        </p:spPr>
        <p:txBody>
          <a:bodyPr wrap="square">
            <a:spAutoFit/>
          </a:bodyPr>
          <a:lstStyle/>
          <a:p>
            <a:pPr marL="342900" indent="-342900" algn="just">
              <a:buFont typeface="Wingdings" pitchFamily="2" charset="2"/>
              <a:buChar char="v"/>
            </a:pPr>
            <a:r>
              <a:rPr lang="en-GB" sz="2400" dirty="0" smtClean="0">
                <a:latin typeface="Times New Roman" pitchFamily="18" charset="0"/>
                <a:cs typeface="Times New Roman" pitchFamily="18" charset="0"/>
              </a:rPr>
              <a:t>What is the chance that y is 0?</a:t>
            </a:r>
            <a:endParaRPr lang="en-GB" sz="2400" dirty="0">
              <a:latin typeface="Times New Roman" pitchFamily="18" charset="0"/>
              <a:cs typeface="Times New Roman" pitchFamily="18" charset="0"/>
            </a:endParaRPr>
          </a:p>
        </p:txBody>
      </p:sp>
      <p:sp>
        <p:nvSpPr>
          <p:cNvPr id="10" name="Rectangle 9"/>
          <p:cNvSpPr/>
          <p:nvPr/>
        </p:nvSpPr>
        <p:spPr>
          <a:xfrm>
            <a:off x="6959164" y="2624718"/>
            <a:ext cx="4396408" cy="3416320"/>
          </a:xfrm>
          <a:prstGeom prst="rect">
            <a:avLst/>
          </a:prstGeom>
        </p:spPr>
        <p:txBody>
          <a:bodyPr wrap="square">
            <a:spAutoFit/>
          </a:bodyPr>
          <a:lstStyle/>
          <a:p>
            <a:pPr algn="just"/>
            <a:r>
              <a:rPr lang="en-GB" sz="2400" dirty="0" smtClean="0">
                <a:latin typeface="Times New Roman" pitchFamily="18" charset="0"/>
                <a:cs typeface="Times New Roman" pitchFamily="18" charset="0"/>
              </a:rPr>
              <a:t>Answer:</a:t>
            </a:r>
          </a:p>
          <a:p>
            <a:pPr algn="just"/>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	P (y=0) + P (y+1) = 1</a:t>
            </a:r>
          </a:p>
          <a:p>
            <a:pPr algn="just"/>
            <a:r>
              <a:rPr lang="en-GB" sz="2400" dirty="0">
                <a:latin typeface="Times New Roman" pitchFamily="18" charset="0"/>
                <a:cs typeface="Times New Roman" pitchFamily="18" charset="0"/>
              </a:rPr>
              <a:t>	P (y=0) </a:t>
            </a:r>
            <a:r>
              <a:rPr lang="en-GB" sz="2400" dirty="0" smtClean="0">
                <a:latin typeface="Times New Roman" pitchFamily="18" charset="0"/>
                <a:cs typeface="Times New Roman" pitchFamily="18" charset="0"/>
              </a:rPr>
              <a:t>= 1 - </a:t>
            </a:r>
            <a:r>
              <a:rPr lang="en-GB" sz="2400" dirty="0">
                <a:latin typeface="Times New Roman" pitchFamily="18" charset="0"/>
                <a:cs typeface="Times New Roman" pitchFamily="18" charset="0"/>
              </a:rPr>
              <a:t>P (y+1) </a:t>
            </a:r>
          </a:p>
          <a:p>
            <a:pPr algn="just"/>
            <a:r>
              <a:rPr lang="en-GB" sz="2400" dirty="0" smtClean="0">
                <a:latin typeface="Times New Roman" pitchFamily="18" charset="0"/>
                <a:cs typeface="Times New Roman" pitchFamily="18" charset="0"/>
              </a:rPr>
              <a:t>	P </a:t>
            </a:r>
            <a:r>
              <a:rPr lang="en-GB" sz="2400" dirty="0">
                <a:latin typeface="Times New Roman" pitchFamily="18" charset="0"/>
                <a:cs typeface="Times New Roman" pitchFamily="18" charset="0"/>
              </a:rPr>
              <a:t>(y=0) = 1 </a:t>
            </a:r>
            <a:r>
              <a:rPr lang="en-GB" sz="2400" dirty="0" smtClean="0">
                <a:latin typeface="Times New Roman" pitchFamily="18" charset="0"/>
                <a:cs typeface="Times New Roman" pitchFamily="18" charset="0"/>
              </a:rPr>
              <a:t>– 0.7</a:t>
            </a:r>
            <a:endParaRPr lang="en-GB" sz="2400" dirty="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	P </a:t>
            </a:r>
            <a:r>
              <a:rPr lang="en-GB" sz="2400" dirty="0">
                <a:latin typeface="Times New Roman" pitchFamily="18" charset="0"/>
                <a:cs typeface="Times New Roman" pitchFamily="18" charset="0"/>
              </a:rPr>
              <a:t>(y=0) = </a:t>
            </a:r>
            <a:r>
              <a:rPr lang="en-GB" sz="2400" dirty="0" smtClean="0">
                <a:latin typeface="Times New Roman" pitchFamily="18" charset="0"/>
                <a:cs typeface="Times New Roman" pitchFamily="18" charset="0"/>
              </a:rPr>
              <a:t>0.3</a:t>
            </a:r>
          </a:p>
          <a:p>
            <a:pPr algn="just"/>
            <a:endParaRPr lang="en-GB" sz="2400" dirty="0">
              <a:solidFill>
                <a:srgbClr val="FF0000"/>
              </a:solidFill>
              <a:latin typeface="Times New Roman" pitchFamily="18" charset="0"/>
              <a:cs typeface="Times New Roman" pitchFamily="18" charset="0"/>
            </a:endParaRPr>
          </a:p>
          <a:p>
            <a:pPr algn="just"/>
            <a:r>
              <a:rPr lang="en-GB" sz="2400" dirty="0" smtClean="0">
                <a:solidFill>
                  <a:srgbClr val="FF0000"/>
                </a:solidFill>
                <a:latin typeface="Times New Roman" pitchFamily="18" charset="0"/>
                <a:cs typeface="Times New Roman" pitchFamily="18" charset="0"/>
              </a:rPr>
              <a:t>	30% chance that y is 0</a:t>
            </a:r>
            <a:endParaRPr lang="en-GB" sz="2400" dirty="0">
              <a:solidFill>
                <a:srgbClr val="FF0000"/>
              </a:solidFill>
              <a:latin typeface="Times New Roman" pitchFamily="18" charset="0"/>
              <a:cs typeface="Times New Roman" pitchFamily="18" charset="0"/>
            </a:endParaRPr>
          </a:p>
          <a:p>
            <a:pPr algn="just"/>
            <a:endParaRPr lang="en-GB" sz="2400" dirty="0">
              <a:latin typeface="Times New Roman" pitchFamily="18" charset="0"/>
              <a:cs typeface="Times New Roman" pitchFamily="18" charset="0"/>
            </a:endParaRPr>
          </a:p>
        </p:txBody>
      </p:sp>
    </p:spTree>
    <p:extLst>
      <p:ext uri="{BB962C8B-B14F-4D97-AF65-F5344CB8AC3E}">
        <p14:creationId xmlns:p14="http://schemas.microsoft.com/office/powerpoint/2010/main" val="278304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6808076" y="469200"/>
            <a:ext cx="964565" cy="593725"/>
          </a:xfrm>
        </p:spPr>
        <p:txBody>
          <a:bodyPr/>
          <a:lstStyle/>
          <a:p>
            <a:r>
              <a:rPr kumimoji="1" lang="en-US" altLang="zh-CN" sz="2400" dirty="0">
                <a:latin typeface="Times New Roman" panose="02020603050405020304" charset="0"/>
                <a:cs typeface="Times New Roman" panose="02020603050405020304" charset="0"/>
              </a:rPr>
              <a:t>01</a:t>
            </a:r>
          </a:p>
        </p:txBody>
      </p:sp>
      <p:sp>
        <p:nvSpPr>
          <p:cNvPr id="3" name="文本占位符 2"/>
          <p:cNvSpPr>
            <a:spLocks noGrp="1"/>
          </p:cNvSpPr>
          <p:nvPr>
            <p:ph type="body" sz="quarter" idx="13"/>
          </p:nvPr>
        </p:nvSpPr>
        <p:spPr>
          <a:xfrm>
            <a:off x="7619768" y="547305"/>
            <a:ext cx="4330700" cy="405130"/>
          </a:xfrm>
        </p:spPr>
        <p:txBody>
          <a:bodyPr/>
          <a:lstStyle/>
          <a:p>
            <a:r>
              <a:rPr kumimoji="1" lang="en-US" altLang="zh-CN" sz="2200" dirty="0">
                <a:latin typeface="Times New Roman" panose="02020603050405020304" charset="0"/>
                <a:cs typeface="Times New Roman" panose="02020603050405020304" charset="0"/>
              </a:rPr>
              <a:t>Rules</a:t>
            </a:r>
          </a:p>
        </p:txBody>
      </p:sp>
      <p:sp>
        <p:nvSpPr>
          <p:cNvPr id="4" name="文本占位符 3"/>
          <p:cNvSpPr>
            <a:spLocks noGrp="1"/>
          </p:cNvSpPr>
          <p:nvPr>
            <p:ph type="body" sz="quarter" idx="14"/>
          </p:nvPr>
        </p:nvSpPr>
        <p:spPr>
          <a:xfrm>
            <a:off x="6795376" y="1016797"/>
            <a:ext cx="964565" cy="593725"/>
          </a:xfrm>
        </p:spPr>
        <p:txBody>
          <a:bodyPr/>
          <a:lstStyle/>
          <a:p>
            <a:r>
              <a:rPr kumimoji="1" lang="en-US" altLang="zh-CN" sz="2400" dirty="0">
                <a:latin typeface="Times New Roman" panose="02020603050405020304" charset="0"/>
                <a:cs typeface="Times New Roman" panose="02020603050405020304" charset="0"/>
              </a:rPr>
              <a:t>02</a:t>
            </a:r>
          </a:p>
        </p:txBody>
      </p:sp>
      <p:sp>
        <p:nvSpPr>
          <p:cNvPr id="5" name="文本占位符 4"/>
          <p:cNvSpPr>
            <a:spLocks noGrp="1"/>
          </p:cNvSpPr>
          <p:nvPr>
            <p:ph type="body" sz="quarter" idx="15"/>
          </p:nvPr>
        </p:nvSpPr>
        <p:spPr>
          <a:xfrm>
            <a:off x="7645006" y="1097293"/>
            <a:ext cx="4316095" cy="405130"/>
          </a:xfrm>
        </p:spPr>
        <p:txBody>
          <a:bodyPr/>
          <a:lstStyle/>
          <a:p>
            <a:r>
              <a:rPr kumimoji="1" lang="en-US" sz="2200" dirty="0">
                <a:latin typeface="Times New Roman" panose="02020603050405020304" charset="0"/>
                <a:cs typeface="Times New Roman" panose="02020603050405020304" charset="0"/>
                <a:sym typeface="+mn-ea"/>
              </a:rPr>
              <a:t>Learning outcomes</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6" name="文本占位符 5"/>
          <p:cNvSpPr>
            <a:spLocks noGrp="1"/>
          </p:cNvSpPr>
          <p:nvPr>
            <p:ph type="body" sz="quarter" idx="16"/>
          </p:nvPr>
        </p:nvSpPr>
        <p:spPr>
          <a:xfrm>
            <a:off x="6795376" y="1532958"/>
            <a:ext cx="964565" cy="593725"/>
          </a:xfrm>
        </p:spPr>
        <p:txBody>
          <a:bodyPr/>
          <a:lstStyle/>
          <a:p>
            <a:r>
              <a:rPr kumimoji="1" lang="en-US" altLang="zh-CN" sz="2400" dirty="0">
                <a:latin typeface="Times New Roman" panose="02020603050405020304" charset="0"/>
                <a:cs typeface="Times New Roman" panose="02020603050405020304" charset="0"/>
              </a:rPr>
              <a:t>03</a:t>
            </a:r>
          </a:p>
        </p:txBody>
      </p:sp>
      <p:sp>
        <p:nvSpPr>
          <p:cNvPr id="7" name="文本占位符 6"/>
          <p:cNvSpPr>
            <a:spLocks noGrp="1"/>
          </p:cNvSpPr>
          <p:nvPr>
            <p:ph type="body" sz="quarter" idx="17"/>
          </p:nvPr>
        </p:nvSpPr>
        <p:spPr>
          <a:xfrm>
            <a:off x="7630401" y="1640594"/>
            <a:ext cx="4820285" cy="405130"/>
          </a:xfrm>
        </p:spPr>
        <p:txBody>
          <a:bodyPr/>
          <a:lstStyle/>
          <a:p>
            <a:r>
              <a:rPr kumimoji="1" lang="en-US" sz="2200" dirty="0">
                <a:latin typeface="Times New Roman" panose="02020603050405020304" charset="0"/>
                <a:cs typeface="Times New Roman" panose="02020603050405020304" charset="0"/>
              </a:rPr>
              <a:t>References</a:t>
            </a:r>
          </a:p>
        </p:txBody>
      </p:sp>
      <p:sp>
        <p:nvSpPr>
          <p:cNvPr id="14" name="矩形 13"/>
          <p:cNvSpPr/>
          <p:nvPr/>
        </p:nvSpPr>
        <p:spPr>
          <a:xfrm>
            <a:off x="853440" y="1985645"/>
            <a:ext cx="4067175" cy="2425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4800" b="1" dirty="0">
                <a:solidFill>
                  <a:schemeClr val="accent6">
                    <a:lumMod val="60000"/>
                    <a:lumOff val="40000"/>
                  </a:schemeClr>
                </a:solidFill>
                <a:latin typeface="Times New Roman" panose="02020603050405020304" charset="0"/>
                <a:ea typeface="Microsoft YaHei" panose="020B0503020204020204" pitchFamily="34" charset="-122"/>
                <a:cs typeface="Times New Roman" panose="02020603050405020304" charset="0"/>
              </a:rPr>
              <a:t>CONTENTS</a:t>
            </a:r>
            <a:endParaRPr lang="zh-CN" altLang="en-US" sz="4800" b="1" dirty="0">
              <a:solidFill>
                <a:schemeClr val="accent6">
                  <a:lumMod val="60000"/>
                  <a:lumOff val="40000"/>
                </a:schemeClr>
              </a:solidFill>
              <a:latin typeface="Times New Roman" panose="02020603050405020304" charset="0"/>
              <a:ea typeface="Microsoft YaHei" panose="020B0503020204020204" pitchFamily="34" charset="-122"/>
              <a:cs typeface="Times New Roman" panose="02020603050405020304" charset="0"/>
            </a:endParaRPr>
          </a:p>
        </p:txBody>
      </p:sp>
      <p:sp>
        <p:nvSpPr>
          <p:cNvPr id="8" name="文本占位符 4"/>
          <p:cNvSpPr>
            <a:spLocks noGrp="1"/>
          </p:cNvSpPr>
          <p:nvPr/>
        </p:nvSpPr>
        <p:spPr>
          <a:xfrm>
            <a:off x="7631939" y="2633037"/>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sz="2200" dirty="0" smtClean="0">
                <a:latin typeface="Times New Roman" panose="02020603050405020304" charset="0"/>
                <a:cs typeface="Times New Roman" panose="02020603050405020304" charset="0"/>
                <a:sym typeface="+mn-ea"/>
              </a:rPr>
              <a:t>Seminar Session 1</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9" name="文本占位符 4"/>
          <p:cNvSpPr>
            <a:spLocks noGrp="1"/>
          </p:cNvSpPr>
          <p:nvPr/>
        </p:nvSpPr>
        <p:spPr>
          <a:xfrm>
            <a:off x="7617390" y="2159638"/>
            <a:ext cx="477837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sz="2200" dirty="0" smtClean="0">
                <a:latin typeface="Times New Roman" panose="02020603050405020304" charset="0"/>
                <a:cs typeface="Times New Roman" panose="02020603050405020304" charset="0"/>
                <a:sym typeface="+mn-ea"/>
              </a:rPr>
              <a:t>Logistic Regression</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11" name="文本占位符 5"/>
          <p:cNvSpPr>
            <a:spLocks noGrp="1"/>
          </p:cNvSpPr>
          <p:nvPr/>
        </p:nvSpPr>
        <p:spPr>
          <a:xfrm>
            <a:off x="6795376" y="2077701"/>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Times New Roman" panose="02020603050405020304" charset="0"/>
                <a:cs typeface="Times New Roman" panose="02020603050405020304" charset="0"/>
              </a:rPr>
              <a:t>04</a:t>
            </a:r>
          </a:p>
        </p:txBody>
      </p:sp>
      <p:sp>
        <p:nvSpPr>
          <p:cNvPr id="12" name="文本占位符 5"/>
          <p:cNvSpPr>
            <a:spLocks noGrp="1"/>
          </p:cNvSpPr>
          <p:nvPr/>
        </p:nvSpPr>
        <p:spPr>
          <a:xfrm>
            <a:off x="6805318" y="2564429"/>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Times New Roman" panose="02020603050405020304" charset="0"/>
                <a:cs typeface="Times New Roman" panose="02020603050405020304" charset="0"/>
              </a:rPr>
              <a:t>05</a:t>
            </a:r>
          </a:p>
        </p:txBody>
      </p:sp>
      <p:sp>
        <p:nvSpPr>
          <p:cNvPr id="13" name="文本占位符 5"/>
          <p:cNvSpPr>
            <a:spLocks noGrp="1"/>
          </p:cNvSpPr>
          <p:nvPr/>
        </p:nvSpPr>
        <p:spPr>
          <a:xfrm>
            <a:off x="6808493" y="3529247"/>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smtClean="0">
                <a:latin typeface="Times New Roman" panose="02020603050405020304" charset="0"/>
                <a:cs typeface="Times New Roman" panose="02020603050405020304" charset="0"/>
              </a:rPr>
              <a:t>07</a:t>
            </a:r>
            <a:endParaRPr kumimoji="1" lang="en-US" altLang="zh-CN" sz="2400" dirty="0">
              <a:latin typeface="Times New Roman" panose="02020603050405020304" charset="0"/>
              <a:cs typeface="Times New Roman" panose="02020603050405020304" charset="0"/>
            </a:endParaRPr>
          </a:p>
        </p:txBody>
      </p:sp>
      <p:sp>
        <p:nvSpPr>
          <p:cNvPr id="15" name="文本占位符 4"/>
          <p:cNvSpPr>
            <a:spLocks noGrp="1"/>
          </p:cNvSpPr>
          <p:nvPr/>
        </p:nvSpPr>
        <p:spPr>
          <a:xfrm>
            <a:off x="7612214" y="4096606"/>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200" b="1" dirty="0" smtClean="0">
                <a:effectLst/>
                <a:latin typeface="Times New Roman" panose="02020603050405020304" charset="0"/>
                <a:ea typeface="Calibri" panose="020F0502020204030204" pitchFamily="34" charset="0"/>
                <a:cs typeface="Times New Roman" panose="02020603050405020304" charset="0"/>
              </a:rPr>
              <a:t>Decision Boundary</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16" name="文本占位符 5"/>
          <p:cNvSpPr>
            <a:spLocks noGrp="1"/>
          </p:cNvSpPr>
          <p:nvPr/>
        </p:nvSpPr>
        <p:spPr>
          <a:xfrm>
            <a:off x="6808493" y="4023892"/>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smtClean="0">
                <a:latin typeface="Times New Roman" panose="02020603050405020304" charset="0"/>
                <a:cs typeface="Times New Roman" panose="02020603050405020304" charset="0"/>
              </a:rPr>
              <a:t>08</a:t>
            </a:r>
            <a:endParaRPr kumimoji="1" lang="en-US" altLang="zh-CN" sz="2400" dirty="0">
              <a:latin typeface="Times New Roman" panose="02020603050405020304" charset="0"/>
              <a:cs typeface="Times New Roman" panose="02020603050405020304" charset="0"/>
            </a:endParaRPr>
          </a:p>
        </p:txBody>
      </p:sp>
      <p:sp>
        <p:nvSpPr>
          <p:cNvPr id="17" name="文本占位符 4"/>
          <p:cNvSpPr>
            <a:spLocks noGrp="1"/>
          </p:cNvSpPr>
          <p:nvPr/>
        </p:nvSpPr>
        <p:spPr>
          <a:xfrm>
            <a:off x="7627656" y="3612716"/>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GB" altLang="zh-CN" sz="2200" dirty="0" smtClean="0">
                <a:latin typeface="Times New Roman" panose="02020603050405020304" charset="0"/>
                <a:ea typeface="Calibri" panose="020F0502020204030204" pitchFamily="34" charset="0"/>
                <a:cs typeface="Times New Roman" panose="02020603050405020304" charset="0"/>
              </a:rPr>
              <a:t>Seminar Session 2</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18" name="文本占位符 5"/>
          <p:cNvSpPr>
            <a:spLocks noGrp="1"/>
          </p:cNvSpPr>
          <p:nvPr/>
        </p:nvSpPr>
        <p:spPr>
          <a:xfrm>
            <a:off x="6805317" y="3041852"/>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Times New Roman" panose="02020603050405020304" charset="0"/>
                <a:cs typeface="Times New Roman" panose="02020603050405020304" charset="0"/>
              </a:rPr>
              <a:t>06</a:t>
            </a:r>
          </a:p>
        </p:txBody>
      </p:sp>
      <p:sp>
        <p:nvSpPr>
          <p:cNvPr id="19" name="文本占位符 5"/>
          <p:cNvSpPr>
            <a:spLocks noGrp="1"/>
          </p:cNvSpPr>
          <p:nvPr/>
        </p:nvSpPr>
        <p:spPr>
          <a:xfrm>
            <a:off x="6812031" y="4516548"/>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smtClean="0">
                <a:latin typeface="Times New Roman" panose="02020603050405020304" charset="0"/>
                <a:cs typeface="Times New Roman" panose="02020603050405020304" charset="0"/>
              </a:rPr>
              <a:t>09</a:t>
            </a:r>
            <a:endParaRPr kumimoji="1" lang="en-US" altLang="zh-CN" sz="2400" dirty="0">
              <a:latin typeface="Times New Roman" panose="02020603050405020304" charset="0"/>
              <a:cs typeface="Times New Roman" panose="02020603050405020304" charset="0"/>
            </a:endParaRPr>
          </a:p>
        </p:txBody>
      </p:sp>
      <p:sp>
        <p:nvSpPr>
          <p:cNvPr id="20" name="文本占位符 4"/>
          <p:cNvSpPr>
            <a:spLocks noGrp="1"/>
          </p:cNvSpPr>
          <p:nvPr/>
        </p:nvSpPr>
        <p:spPr>
          <a:xfrm>
            <a:off x="7629240" y="4741695"/>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GB" altLang="zh-CN" sz="2200" dirty="0" smtClean="0">
                <a:latin typeface="Times New Roman" panose="02020603050405020304" charset="0"/>
                <a:ea typeface="Calibri" panose="020F0502020204030204" pitchFamily="34" charset="0"/>
                <a:cs typeface="Times New Roman" panose="02020603050405020304" charset="0"/>
              </a:rPr>
              <a:t>Cost Function for Logistic Regression</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21" name="文本占位符 5"/>
          <p:cNvSpPr>
            <a:spLocks noGrp="1"/>
          </p:cNvSpPr>
          <p:nvPr/>
        </p:nvSpPr>
        <p:spPr>
          <a:xfrm>
            <a:off x="6807709" y="5177736"/>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smtClean="0">
                <a:latin typeface="Times New Roman" panose="02020603050405020304" charset="0"/>
                <a:cs typeface="Times New Roman" panose="02020603050405020304" charset="0"/>
              </a:rPr>
              <a:t>10</a:t>
            </a:r>
            <a:endParaRPr kumimoji="1" lang="en-US" altLang="zh-CN" sz="2400" dirty="0">
              <a:latin typeface="Times New Roman" panose="02020603050405020304" charset="0"/>
              <a:cs typeface="Times New Roman" panose="02020603050405020304" charset="0"/>
            </a:endParaRPr>
          </a:p>
        </p:txBody>
      </p:sp>
      <p:sp>
        <p:nvSpPr>
          <p:cNvPr id="22" name="文本占位符 4"/>
          <p:cNvSpPr>
            <a:spLocks noGrp="1"/>
          </p:cNvSpPr>
          <p:nvPr/>
        </p:nvSpPr>
        <p:spPr>
          <a:xfrm>
            <a:off x="7609231" y="5460858"/>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GB" altLang="zh-CN" sz="2200" dirty="0" smtClean="0">
                <a:latin typeface="Times New Roman" panose="02020603050405020304" charset="0"/>
                <a:ea typeface="Calibri" panose="020F0502020204030204" pitchFamily="34" charset="0"/>
                <a:cs typeface="Times New Roman" panose="02020603050405020304" charset="0"/>
              </a:rPr>
              <a:t>Gradient </a:t>
            </a:r>
            <a:r>
              <a:rPr kumimoji="1" lang="en-GB" altLang="zh-CN" sz="2200" dirty="0" smtClean="0">
                <a:latin typeface="Times New Roman" panose="02020603050405020304" charset="0"/>
                <a:ea typeface="Calibri" panose="020F0502020204030204" pitchFamily="34" charset="0"/>
                <a:cs typeface="Times New Roman" panose="02020603050405020304" charset="0"/>
              </a:rPr>
              <a:t>Descent for Logistic Regression</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23" name="文本占位符 4"/>
          <p:cNvSpPr>
            <a:spLocks noGrp="1"/>
          </p:cNvSpPr>
          <p:nvPr/>
        </p:nvSpPr>
        <p:spPr>
          <a:xfrm>
            <a:off x="7595746" y="6001757"/>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GB" altLang="zh-CN" sz="2200" dirty="0" smtClean="0">
                <a:latin typeface="Times New Roman" panose="02020603050405020304" charset="0"/>
                <a:ea typeface="Calibri" panose="020F0502020204030204" pitchFamily="34" charset="0"/>
                <a:cs typeface="Times New Roman" panose="02020603050405020304" charset="0"/>
              </a:rPr>
              <a:t>Seminar Session 3</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
        <p:nvSpPr>
          <p:cNvPr id="24" name="文本占位符 5"/>
          <p:cNvSpPr>
            <a:spLocks noGrp="1"/>
          </p:cNvSpPr>
          <p:nvPr/>
        </p:nvSpPr>
        <p:spPr>
          <a:xfrm>
            <a:off x="6805642" y="5927326"/>
            <a:ext cx="964565" cy="59372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4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smtClean="0">
                <a:latin typeface="Times New Roman" panose="02020603050405020304" charset="0"/>
                <a:cs typeface="Times New Roman" panose="02020603050405020304" charset="0"/>
              </a:rPr>
              <a:t>11</a:t>
            </a:r>
            <a:endParaRPr kumimoji="1" lang="en-US" altLang="zh-CN" sz="2400" dirty="0">
              <a:latin typeface="Times New Roman" panose="02020603050405020304" charset="0"/>
              <a:cs typeface="Times New Roman" panose="02020603050405020304" charset="0"/>
            </a:endParaRPr>
          </a:p>
        </p:txBody>
      </p:sp>
      <p:sp>
        <p:nvSpPr>
          <p:cNvPr id="25" name="文本占位符 4"/>
          <p:cNvSpPr>
            <a:spLocks noGrp="1"/>
          </p:cNvSpPr>
          <p:nvPr/>
        </p:nvSpPr>
        <p:spPr>
          <a:xfrm>
            <a:off x="7622396" y="3102944"/>
            <a:ext cx="4326255" cy="40513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GB" altLang="zh-CN" sz="2200" dirty="0" smtClean="0">
                <a:latin typeface="Times New Roman" panose="02020603050405020304" charset="0"/>
                <a:ea typeface="Calibri" panose="020F0502020204030204" pitchFamily="34" charset="0"/>
                <a:cs typeface="Times New Roman" panose="02020603050405020304" charset="0"/>
              </a:rPr>
              <a:t>Sigmoid function</a:t>
            </a:r>
            <a:endParaRPr kumimoji="1" lang="en-US" altLang="zh-CN" sz="2200" b="1" dirty="0">
              <a:effectLst/>
              <a:latin typeface="Times New Roman" panose="02020603050405020304" charset="0"/>
              <a:ea typeface="Calibri" panose="020F0502020204030204" pitchFamily="3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4966996" y="1474235"/>
            <a:ext cx="6696270" cy="3636245"/>
          </a:xfrm>
        </p:spPr>
        <p:txBody>
          <a:bodyPr anchor="ctr"/>
          <a:lstStyle/>
          <a:p>
            <a:pPr algn="ctr"/>
            <a:r>
              <a:rPr kumimoji="1" lang="en-US" altLang="zh-CN" sz="8000" dirty="0" smtClean="0"/>
              <a:t>Seminar Session 2</a:t>
            </a:r>
            <a:endParaRPr kumimoji="1" lang="zh-CN" altLang="en-US" sz="8000" dirty="0"/>
          </a:p>
        </p:txBody>
      </p:sp>
    </p:spTree>
    <p:extLst>
      <p:ext uri="{BB962C8B-B14F-4D97-AF65-F5344CB8AC3E}">
        <p14:creationId xmlns:p14="http://schemas.microsoft.com/office/powerpoint/2010/main" val="97624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07</a:t>
            </a:r>
            <a:endParaRPr kumimoji="1" lang="zh-CN" altLang="en-US" dirty="0"/>
          </a:p>
        </p:txBody>
      </p:sp>
      <p:sp>
        <p:nvSpPr>
          <p:cNvPr id="3" name="文本占位符 2"/>
          <p:cNvSpPr>
            <a:spLocks noGrp="1"/>
          </p:cNvSpPr>
          <p:nvPr>
            <p:ph type="body" sz="quarter" idx="13"/>
          </p:nvPr>
        </p:nvSpPr>
        <p:spPr>
          <a:xfrm>
            <a:off x="1110083" y="174405"/>
            <a:ext cx="6435012" cy="652366"/>
          </a:xfrm>
        </p:spPr>
        <p:txBody>
          <a:bodyPr/>
          <a:lstStyle/>
          <a:p>
            <a:r>
              <a:rPr kumimoji="1" lang="en-US" altLang="zh-CN" dirty="0" smtClean="0"/>
              <a:t>Seminar Session (Instructions)</a:t>
            </a:r>
            <a:endParaRPr kumimoji="1" lang="zh-CN" altLang="en-US" dirty="0"/>
          </a:p>
        </p:txBody>
      </p:sp>
      <p:sp>
        <p:nvSpPr>
          <p:cNvPr id="13" name="矩形 12"/>
          <p:cNvSpPr/>
          <p:nvPr/>
        </p:nvSpPr>
        <p:spPr>
          <a:xfrm>
            <a:off x="1748155" y="738044"/>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110262" y="702773"/>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386715" y="1111089"/>
            <a:ext cx="11393170" cy="4478149"/>
          </a:xfrm>
          <a:prstGeom prst="rect">
            <a:avLst/>
          </a:prstGeom>
          <a:noFill/>
        </p:spPr>
        <p:txBody>
          <a:bodyPr wrap="square" rtlCol="0">
            <a:spAutoFit/>
          </a:bodyPr>
          <a:lstStyle/>
          <a:p>
            <a:pPr marL="342900" indent="-342900" algn="just">
              <a:lnSpc>
                <a:spcPct val="200000"/>
              </a:lnSpc>
              <a:spcBef>
                <a:spcPts val="600"/>
              </a:spcBef>
              <a:buFont typeface="Arial" pitchFamily="34" charset="0"/>
              <a:buChar char="•"/>
            </a:pPr>
            <a:r>
              <a:rPr lang="en-GB" sz="2800" dirty="0" smtClean="0">
                <a:latin typeface="Arial" pitchFamily="34" charset="0"/>
                <a:cs typeface="Arial" pitchFamily="34" charset="0"/>
              </a:rPr>
              <a:t>Let’s understand how Sigmoid Function works</a:t>
            </a:r>
          </a:p>
          <a:p>
            <a:pPr marL="342900" indent="-342900" algn="just">
              <a:lnSpc>
                <a:spcPct val="200000"/>
              </a:lnSpc>
              <a:buFont typeface="Arial" pitchFamily="34" charset="0"/>
              <a:buChar char="•"/>
            </a:pPr>
            <a:r>
              <a:rPr lang="en-GB" sz="2800" dirty="0" smtClean="0">
                <a:latin typeface="Arial" pitchFamily="34" charset="0"/>
                <a:cs typeface="Arial" pitchFamily="34" charset="0"/>
              </a:rPr>
              <a:t>You’ll explore </a:t>
            </a:r>
            <a:r>
              <a:rPr lang="en-GB" sz="2800" dirty="0">
                <a:latin typeface="Arial" pitchFamily="34" charset="0"/>
                <a:cs typeface="Arial" pitchFamily="34" charset="0"/>
              </a:rPr>
              <a:t>the sigmoid function (also known as the logistic function)</a:t>
            </a:r>
          </a:p>
          <a:p>
            <a:pPr marL="342900" indent="-342900" algn="just">
              <a:lnSpc>
                <a:spcPct val="200000"/>
              </a:lnSpc>
              <a:buFont typeface="Arial" pitchFamily="34" charset="0"/>
              <a:buChar char="•"/>
            </a:pPr>
            <a:r>
              <a:rPr lang="en-GB" sz="2800" dirty="0" smtClean="0">
                <a:latin typeface="Arial" pitchFamily="34" charset="0"/>
                <a:cs typeface="Arial" pitchFamily="34" charset="0"/>
              </a:rPr>
              <a:t>You’ll explore </a:t>
            </a:r>
            <a:r>
              <a:rPr lang="en-GB" sz="2800" dirty="0">
                <a:latin typeface="Arial" pitchFamily="34" charset="0"/>
                <a:cs typeface="Arial" pitchFamily="34" charset="0"/>
              </a:rPr>
              <a:t>logistic regression; which uses the sigmoid </a:t>
            </a:r>
            <a:r>
              <a:rPr lang="en-GB" sz="2800" dirty="0" smtClean="0">
                <a:latin typeface="Arial" pitchFamily="34" charset="0"/>
                <a:cs typeface="Arial" pitchFamily="34" charset="0"/>
              </a:rPr>
              <a:t>function</a:t>
            </a:r>
            <a:endParaRPr lang="en-GB" sz="2800" dirty="0" smtClean="0">
              <a:latin typeface="Arial" pitchFamily="34" charset="0"/>
              <a:cs typeface="Arial" pitchFamily="34" charset="0"/>
            </a:endParaRPr>
          </a:p>
          <a:p>
            <a:pPr marL="342900" indent="-342900" algn="just">
              <a:lnSpc>
                <a:spcPct val="200000"/>
              </a:lnSpc>
              <a:spcBef>
                <a:spcPts val="600"/>
              </a:spcBef>
              <a:buFont typeface="Arial" pitchFamily="34" charset="0"/>
              <a:buChar char="•"/>
            </a:pPr>
            <a:r>
              <a:rPr lang="en-GB" sz="2800" kern="0" dirty="0" smtClean="0">
                <a:latin typeface="Arial" pitchFamily="34" charset="0"/>
                <a:ea typeface="Microsoft YaHei" panose="020B0503020204020204" pitchFamily="34" charset="-122"/>
                <a:cs typeface="Arial" pitchFamily="34" charset="0"/>
                <a:sym typeface="+mn-lt"/>
              </a:rPr>
              <a:t>Open </a:t>
            </a:r>
            <a:r>
              <a:rPr lang="en-GB" sz="2800" kern="0" dirty="0">
                <a:latin typeface="Arial" pitchFamily="34" charset="0"/>
                <a:ea typeface="Microsoft YaHei" panose="020B0503020204020204" pitchFamily="34" charset="-122"/>
                <a:cs typeface="Arial" pitchFamily="34" charset="0"/>
                <a:sym typeface="+mn-lt"/>
              </a:rPr>
              <a:t>the </a:t>
            </a:r>
            <a:r>
              <a:rPr lang="en-GB" sz="2800" kern="0" dirty="0" smtClean="0">
                <a:latin typeface="Arial" pitchFamily="34" charset="0"/>
                <a:ea typeface="Microsoft YaHei" panose="020B0503020204020204" pitchFamily="34" charset="-122"/>
                <a:cs typeface="Arial" pitchFamily="34" charset="0"/>
                <a:sym typeface="+mn-lt"/>
              </a:rPr>
              <a:t>‘w4_Sigmoid_Function.ipynb’ file.</a:t>
            </a:r>
            <a:endParaRPr lang="en-US" sz="2800" kern="0" dirty="0">
              <a:latin typeface="Arial" pitchFamily="34" charset="0"/>
              <a:ea typeface="Microsoft YaHei" panose="020B0503020204020204" pitchFamily="34" charset="-122"/>
              <a:cs typeface="Arial" pitchFamily="34" charset="0"/>
              <a:sym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995025" y="0"/>
            <a:ext cx="1059815" cy="1059815"/>
          </a:xfrm>
          <a:prstGeom prst="rect">
            <a:avLst/>
          </a:prstGeom>
        </p:spPr>
      </p:pic>
    </p:spTree>
    <p:extLst>
      <p:ext uri="{BB962C8B-B14F-4D97-AF65-F5344CB8AC3E}">
        <p14:creationId xmlns:p14="http://schemas.microsoft.com/office/powerpoint/2010/main" val="369287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GB" altLang="zh-CN" dirty="0" smtClean="0"/>
              <a:t>09</a:t>
            </a:r>
            <a:endParaRPr kumimoji="1" lang="zh-CN" altLang="en-US" dirty="0"/>
          </a:p>
        </p:txBody>
      </p:sp>
      <p:sp>
        <p:nvSpPr>
          <p:cNvPr id="3" name="文本占位符 2"/>
          <p:cNvSpPr>
            <a:spLocks noGrp="1"/>
          </p:cNvSpPr>
          <p:nvPr>
            <p:ph type="body" sz="quarter" idx="13"/>
          </p:nvPr>
        </p:nvSpPr>
        <p:spPr>
          <a:xfrm>
            <a:off x="1110083" y="174405"/>
            <a:ext cx="6435012" cy="652366"/>
          </a:xfrm>
        </p:spPr>
        <p:txBody>
          <a:bodyPr/>
          <a:lstStyle/>
          <a:p>
            <a:r>
              <a:rPr kumimoji="1" lang="en-US" altLang="zh-CN" dirty="0" smtClean="0"/>
              <a:t>Seminar Session on Cost Function</a:t>
            </a:r>
            <a:endParaRPr kumimoji="1" lang="zh-CN" altLang="en-US" dirty="0"/>
          </a:p>
        </p:txBody>
      </p:sp>
      <p:sp>
        <p:nvSpPr>
          <p:cNvPr id="17" name="矩形 16"/>
          <p:cNvSpPr/>
          <p:nvPr/>
        </p:nvSpPr>
        <p:spPr>
          <a:xfrm>
            <a:off x="1110262" y="702773"/>
            <a:ext cx="6013552"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580354" y="1383121"/>
            <a:ext cx="10944578" cy="3293209"/>
          </a:xfrm>
          <a:prstGeom prst="rect">
            <a:avLst/>
          </a:prstGeom>
          <a:noFill/>
        </p:spPr>
        <p:txBody>
          <a:bodyPr wrap="square" rtlCol="0">
            <a:spAutoFit/>
          </a:bodyPr>
          <a:lstStyle/>
          <a:p>
            <a:pPr marL="342900" indent="-342900" algn="ctr">
              <a:lnSpc>
                <a:spcPct val="150000"/>
              </a:lnSpc>
              <a:spcBef>
                <a:spcPts val="600"/>
              </a:spcBef>
              <a:buFont typeface="Arial" pitchFamily="34" charset="0"/>
              <a:buChar char="•"/>
            </a:pPr>
            <a:r>
              <a:rPr lang="en-GB" sz="4400" dirty="0" smtClean="0">
                <a:solidFill>
                  <a:schemeClr val="bg2">
                    <a:lumMod val="50000"/>
                  </a:schemeClr>
                </a:solidFill>
                <a:latin typeface="Arial" pitchFamily="34" charset="0"/>
                <a:cs typeface="Arial" pitchFamily="34" charset="0"/>
              </a:rPr>
              <a:t>Open the jupyter</a:t>
            </a:r>
            <a:r>
              <a:rPr lang="en-GB" sz="4400" dirty="0">
                <a:solidFill>
                  <a:schemeClr val="bg2">
                    <a:lumMod val="50000"/>
                  </a:schemeClr>
                </a:solidFill>
                <a:latin typeface="Arial" pitchFamily="34" charset="0"/>
                <a:cs typeface="Arial" pitchFamily="34" charset="0"/>
              </a:rPr>
              <a:t> </a:t>
            </a:r>
            <a:r>
              <a:rPr lang="en-GB" sz="4400" dirty="0" smtClean="0">
                <a:solidFill>
                  <a:schemeClr val="bg2">
                    <a:lumMod val="50000"/>
                  </a:schemeClr>
                </a:solidFill>
                <a:latin typeface="Arial" pitchFamily="34" charset="0"/>
                <a:cs typeface="Arial" pitchFamily="34" charset="0"/>
              </a:rPr>
              <a:t>notebook file titled</a:t>
            </a:r>
          </a:p>
          <a:p>
            <a:pPr algn="ctr">
              <a:lnSpc>
                <a:spcPct val="150000"/>
              </a:lnSpc>
              <a:spcBef>
                <a:spcPts val="600"/>
              </a:spcBef>
            </a:pPr>
            <a:r>
              <a:rPr lang="en-GB" sz="4400" dirty="0" smtClean="0">
                <a:solidFill>
                  <a:schemeClr val="bg2">
                    <a:lumMod val="50000"/>
                  </a:schemeClr>
                </a:solidFill>
                <a:latin typeface="Arial" pitchFamily="34" charset="0"/>
                <a:cs typeface="Arial" pitchFamily="34" charset="0"/>
              </a:rPr>
              <a:t> </a:t>
            </a:r>
            <a:r>
              <a:rPr lang="en-GB" sz="4400" dirty="0" smtClean="0">
                <a:solidFill>
                  <a:schemeClr val="bg2">
                    <a:lumMod val="50000"/>
                  </a:schemeClr>
                </a:solidFill>
                <a:latin typeface="Arial" pitchFamily="34" charset="0"/>
                <a:cs typeface="Arial" pitchFamily="34" charset="0"/>
              </a:rPr>
              <a:t>‘</a:t>
            </a:r>
            <a:r>
              <a:rPr lang="en-GB" sz="4400" kern="0" dirty="0" smtClean="0">
                <a:solidFill>
                  <a:srgbClr val="FF0000"/>
                </a:solidFill>
                <a:latin typeface="Arial" pitchFamily="34" charset="0"/>
                <a:ea typeface="Microsoft YaHei" panose="020B0503020204020204" pitchFamily="34" charset="-122"/>
                <a:cs typeface="Arial" pitchFamily="34" charset="0"/>
                <a:sym typeface="+mn-lt"/>
              </a:rPr>
              <a:t>w4_Sigmoid_Function</a:t>
            </a:r>
            <a:r>
              <a:rPr lang="en-GB" sz="4400" dirty="0" smtClean="0">
                <a:solidFill>
                  <a:srgbClr val="FF0000"/>
                </a:solidFill>
                <a:latin typeface="Arial" pitchFamily="34" charset="0"/>
                <a:cs typeface="Arial" pitchFamily="34" charset="0"/>
              </a:rPr>
              <a:t>.ip</a:t>
            </a:r>
            <a:r>
              <a:rPr lang="en-GB" sz="4400" dirty="0" smtClean="0">
                <a:solidFill>
                  <a:schemeClr val="bg2">
                    <a:lumMod val="50000"/>
                  </a:schemeClr>
                </a:solidFill>
                <a:latin typeface="Arial" pitchFamily="34" charset="0"/>
                <a:cs typeface="Arial" pitchFamily="34" charset="0"/>
              </a:rPr>
              <a:t>ynb</a:t>
            </a:r>
            <a:r>
              <a:rPr lang="en-GB" sz="4400" dirty="0" smtClean="0">
                <a:solidFill>
                  <a:schemeClr val="bg2">
                    <a:lumMod val="50000"/>
                  </a:schemeClr>
                </a:solidFill>
                <a:latin typeface="Arial" pitchFamily="34" charset="0"/>
                <a:cs typeface="Arial" pitchFamily="34" charset="0"/>
              </a:rPr>
              <a:t>’ </a:t>
            </a:r>
          </a:p>
          <a:p>
            <a:pPr algn="ctr">
              <a:lnSpc>
                <a:spcPct val="150000"/>
              </a:lnSpc>
              <a:spcBef>
                <a:spcPts val="600"/>
              </a:spcBef>
            </a:pPr>
            <a:r>
              <a:rPr lang="en-GB" sz="4400" dirty="0" smtClean="0">
                <a:solidFill>
                  <a:schemeClr val="bg2">
                    <a:lumMod val="50000"/>
                  </a:schemeClr>
                </a:solidFill>
                <a:latin typeface="Arial" pitchFamily="34" charset="0"/>
                <a:cs typeface="Arial" pitchFamily="34" charset="0"/>
              </a:rPr>
              <a:t>on your browser. </a:t>
            </a:r>
            <a:endParaRPr lang="en-US" sz="4400" kern="0" dirty="0">
              <a:solidFill>
                <a:schemeClr val="bg2">
                  <a:lumMod val="50000"/>
                </a:schemeClr>
              </a:solidFill>
              <a:latin typeface="Arial" pitchFamily="34" charset="0"/>
              <a:ea typeface="Microsoft YaHei" panose="020B0503020204020204" pitchFamily="34" charset="-122"/>
              <a:cs typeface="Arial" pitchFamily="34" charset="0"/>
              <a:sym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995025" y="0"/>
            <a:ext cx="1059815" cy="1059815"/>
          </a:xfrm>
          <a:prstGeom prst="rect">
            <a:avLst/>
          </a:prstGeom>
        </p:spPr>
      </p:pic>
    </p:spTree>
    <p:extLst>
      <p:ext uri="{BB962C8B-B14F-4D97-AF65-F5344CB8AC3E}">
        <p14:creationId xmlns:p14="http://schemas.microsoft.com/office/powerpoint/2010/main" val="144442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08</a:t>
            </a:r>
            <a:endParaRPr kumimoji="1" lang="zh-CN" altLang="en-US" dirty="0"/>
          </a:p>
        </p:txBody>
      </p:sp>
      <p:sp>
        <p:nvSpPr>
          <p:cNvPr id="3" name="文本占位符 2"/>
          <p:cNvSpPr>
            <a:spLocks noGrp="1"/>
          </p:cNvSpPr>
          <p:nvPr>
            <p:ph type="body" sz="quarter" idx="13"/>
          </p:nvPr>
        </p:nvSpPr>
        <p:spPr>
          <a:xfrm>
            <a:off x="4966996" y="1474235"/>
            <a:ext cx="6696270" cy="3636245"/>
          </a:xfrm>
        </p:spPr>
        <p:txBody>
          <a:bodyPr anchor="ctr"/>
          <a:lstStyle/>
          <a:p>
            <a:pPr algn="ctr"/>
            <a:r>
              <a:rPr kumimoji="1" lang="en-US" altLang="zh-CN" sz="8000" dirty="0" smtClean="0"/>
              <a:t>Decision Boundary</a:t>
            </a:r>
            <a:endParaRPr kumimoji="1" lang="zh-CN" altLang="en-US" sz="8000" dirty="0"/>
          </a:p>
        </p:txBody>
      </p:sp>
    </p:spTree>
    <p:extLst>
      <p:ext uri="{BB962C8B-B14F-4D97-AF65-F5344CB8AC3E}">
        <p14:creationId xmlns:p14="http://schemas.microsoft.com/office/powerpoint/2010/main" val="4253137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71535"/>
            <a:ext cx="970383" cy="652366"/>
          </a:xfrm>
        </p:spPr>
        <p:txBody>
          <a:bodyPr/>
          <a:lstStyle/>
          <a:p>
            <a:r>
              <a:rPr kumimoji="1" lang="en-US" altLang="zh-CN" dirty="0" smtClean="0"/>
              <a:t>08</a:t>
            </a:r>
            <a:endParaRPr kumimoji="1" lang="zh-CN" altLang="en-US" dirty="0"/>
          </a:p>
        </p:txBody>
      </p:sp>
      <p:sp>
        <p:nvSpPr>
          <p:cNvPr id="3" name="文本占位符 2"/>
          <p:cNvSpPr>
            <a:spLocks noGrp="1"/>
          </p:cNvSpPr>
          <p:nvPr>
            <p:ph type="body" sz="quarter" idx="13"/>
          </p:nvPr>
        </p:nvSpPr>
        <p:spPr>
          <a:xfrm>
            <a:off x="1110083" y="-29927"/>
            <a:ext cx="6435012" cy="652366"/>
          </a:xfrm>
        </p:spPr>
        <p:txBody>
          <a:bodyPr/>
          <a:lstStyle/>
          <a:p>
            <a:r>
              <a:rPr kumimoji="1" lang="en-US" altLang="zh-CN" dirty="0" smtClean="0"/>
              <a:t>Decision Boundary</a:t>
            </a:r>
            <a:endParaRPr kumimoji="1" lang="zh-CN" altLang="en-US" dirty="0"/>
          </a:p>
        </p:txBody>
      </p:sp>
      <p:sp>
        <p:nvSpPr>
          <p:cNvPr id="13" name="矩形 12"/>
          <p:cNvSpPr/>
          <p:nvPr/>
        </p:nvSpPr>
        <p:spPr>
          <a:xfrm>
            <a:off x="1110083" y="480397"/>
            <a:ext cx="4058817" cy="1173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472262" y="48612"/>
            <a:ext cx="648133" cy="648133"/>
          </a:xfrm>
          <a:prstGeom prst="rect">
            <a:avLst/>
          </a:prstGeom>
        </p:spPr>
      </p:pic>
      <p:sp>
        <p:nvSpPr>
          <p:cNvPr id="5" name="Rectangle 4"/>
          <p:cNvSpPr/>
          <p:nvPr/>
        </p:nvSpPr>
        <p:spPr>
          <a:xfrm>
            <a:off x="4412395" y="633681"/>
            <a:ext cx="7842669" cy="3046988"/>
          </a:xfrm>
          <a:prstGeom prst="rect">
            <a:avLst/>
          </a:prstGeom>
        </p:spPr>
        <p:txBody>
          <a:bodyPr wrap="square">
            <a:spAutoFit/>
          </a:bodyPr>
          <a:lstStyle/>
          <a:p>
            <a:pPr marL="342900" indent="-342900">
              <a:buFont typeface="Wingdings" pitchFamily="2" charset="2"/>
              <a:buChar char="v"/>
            </a:pPr>
            <a:r>
              <a:rPr lang="en-GB" sz="2400" dirty="0" smtClean="0">
                <a:latin typeface="Arial" pitchFamily="34" charset="0"/>
                <a:cs typeface="Arial" pitchFamily="34" charset="0"/>
              </a:rPr>
              <a:t>Recall the logistic regression model which of two steps:</a:t>
            </a:r>
          </a:p>
          <a:p>
            <a:pPr marL="342900" indent="-342900">
              <a:buAutoNum type="arabicPeriod"/>
            </a:pPr>
            <a:r>
              <a:rPr lang="en-GB" sz="2400" dirty="0" smtClean="0">
                <a:latin typeface="Arial" pitchFamily="34" charset="0"/>
                <a:cs typeface="Arial" pitchFamily="34" charset="0"/>
              </a:rPr>
              <a:t>You compute, z= </a:t>
            </a:r>
            <a:r>
              <a:rPr lang="en-GB" sz="2400" dirty="0" err="1" smtClean="0">
                <a:latin typeface="Arial" pitchFamily="34" charset="0"/>
                <a:cs typeface="Arial" pitchFamily="34" charset="0"/>
              </a:rPr>
              <a:t>wx</a:t>
            </a:r>
            <a:r>
              <a:rPr lang="en-GB" sz="2400" dirty="0" smtClean="0">
                <a:latin typeface="Arial" pitchFamily="34" charset="0"/>
                <a:cs typeface="Arial" pitchFamily="34" charset="0"/>
              </a:rPr>
              <a:t> + b</a:t>
            </a:r>
          </a:p>
          <a:p>
            <a:pPr marL="342900" indent="-342900">
              <a:buAutoNum type="arabicPeriod"/>
            </a:pPr>
            <a:r>
              <a:rPr lang="en-GB" sz="2400" dirty="0" smtClean="0">
                <a:latin typeface="Arial" pitchFamily="34" charset="0"/>
                <a:cs typeface="Arial" pitchFamily="34" charset="0"/>
              </a:rPr>
              <a:t>Then, apply the sigmoid function g to this value z.</a:t>
            </a:r>
          </a:p>
          <a:p>
            <a:pPr marL="342900" indent="-342900">
              <a:buFont typeface="Wingdings" pitchFamily="2" charset="2"/>
              <a:buChar char="v"/>
            </a:pPr>
            <a:r>
              <a:rPr lang="en-GB" sz="2400" dirty="0" smtClean="0">
                <a:latin typeface="Arial" pitchFamily="34" charset="0"/>
                <a:cs typeface="Arial" pitchFamily="34" charset="0"/>
              </a:rPr>
              <a:t>Next, if we want our algorithm to predict if y= 0 or y=1 as we did through the probability of the previous slide, then there is need for a threshold value. </a:t>
            </a:r>
          </a:p>
          <a:p>
            <a:pPr marL="342900" indent="-342900">
              <a:buFont typeface="Wingdings" pitchFamily="2" charset="2"/>
              <a:buChar char="v"/>
            </a:pPr>
            <a:r>
              <a:rPr lang="en-GB" sz="2400" dirty="0" smtClean="0">
                <a:latin typeface="Arial" pitchFamily="34" charset="0"/>
                <a:cs typeface="Arial" pitchFamily="34" charset="0"/>
              </a:rPr>
              <a:t>A common t</a:t>
            </a:r>
            <a:r>
              <a:rPr lang="en-GB" sz="2400" b="1" dirty="0" smtClean="0">
                <a:latin typeface="Arial" pitchFamily="34" charset="0"/>
                <a:cs typeface="Arial" pitchFamily="34" charset="0"/>
              </a:rPr>
              <a:t>hreshold </a:t>
            </a:r>
            <a:r>
              <a:rPr lang="en-GB" sz="2400" dirty="0" smtClean="0">
                <a:latin typeface="Arial" pitchFamily="34" charset="0"/>
                <a:cs typeface="Arial" pitchFamily="34" charset="0"/>
              </a:rPr>
              <a:t>value could be </a:t>
            </a:r>
            <a:r>
              <a:rPr lang="en-GB" sz="2400" b="1" dirty="0" smtClean="0">
                <a:latin typeface="Arial" pitchFamily="34" charset="0"/>
                <a:cs typeface="Arial" pitchFamily="34" charset="0"/>
              </a:rPr>
              <a:t>0.5.</a:t>
            </a:r>
            <a:endParaRPr lang="en-US" sz="2400" b="1" dirty="0">
              <a:latin typeface="Arial" pitchFamily="34" charset="0"/>
              <a:cs typeface="Arial" pitchFamily="34" charset="0"/>
            </a:endParaRPr>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4400" t="7091" b="66785"/>
          <a:stretch/>
        </p:blipFill>
        <p:spPr bwMode="auto">
          <a:xfrm>
            <a:off x="15775" y="5218387"/>
            <a:ext cx="5297204" cy="1608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71" r="65497"/>
          <a:stretch/>
        </p:blipFill>
        <p:spPr bwMode="auto">
          <a:xfrm>
            <a:off x="15775" y="622439"/>
            <a:ext cx="4459684" cy="4879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188" t="3985" r="3546"/>
          <a:stretch/>
        </p:blipFill>
        <p:spPr bwMode="auto">
          <a:xfrm>
            <a:off x="5312979" y="3579055"/>
            <a:ext cx="6879021" cy="326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7298" y="71535"/>
            <a:ext cx="970383" cy="652366"/>
          </a:xfrm>
        </p:spPr>
        <p:txBody>
          <a:bodyPr/>
          <a:lstStyle/>
          <a:p>
            <a:r>
              <a:rPr kumimoji="1" lang="en-US" altLang="zh-CN" dirty="0" smtClean="0"/>
              <a:t>08</a:t>
            </a:r>
            <a:endParaRPr kumimoji="1" lang="zh-CN" altLang="en-US" dirty="0"/>
          </a:p>
        </p:txBody>
      </p:sp>
      <p:sp>
        <p:nvSpPr>
          <p:cNvPr id="3" name="文本占位符 2"/>
          <p:cNvSpPr>
            <a:spLocks noGrp="1"/>
          </p:cNvSpPr>
          <p:nvPr>
            <p:ph type="body" sz="quarter" idx="13"/>
          </p:nvPr>
        </p:nvSpPr>
        <p:spPr>
          <a:xfrm>
            <a:off x="1110083" y="-29927"/>
            <a:ext cx="6435012" cy="652366"/>
          </a:xfrm>
        </p:spPr>
        <p:txBody>
          <a:bodyPr/>
          <a:lstStyle/>
          <a:p>
            <a:r>
              <a:rPr kumimoji="1" lang="en-US" altLang="zh-CN" dirty="0" smtClean="0"/>
              <a:t>Decision Boundary</a:t>
            </a:r>
            <a:endParaRPr kumimoji="1" lang="zh-CN" altLang="en-US" dirty="0"/>
          </a:p>
        </p:txBody>
      </p:sp>
      <p:sp>
        <p:nvSpPr>
          <p:cNvPr id="13" name="矩形 12"/>
          <p:cNvSpPr/>
          <p:nvPr/>
        </p:nvSpPr>
        <p:spPr>
          <a:xfrm>
            <a:off x="1110083" y="480397"/>
            <a:ext cx="3588041" cy="58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6458170"/>
            <a:ext cx="457200" cy="457200"/>
          </a:xfrm>
          <a:prstGeom prst="rect">
            <a:avLst/>
          </a:prstGeom>
        </p:spPr>
      </p:pic>
      <p:sp>
        <p:nvSpPr>
          <p:cNvPr id="5" name="Rectangle 4"/>
          <p:cNvSpPr/>
          <p:nvPr/>
        </p:nvSpPr>
        <p:spPr>
          <a:xfrm>
            <a:off x="4698124" y="444489"/>
            <a:ext cx="7446578" cy="2308324"/>
          </a:xfrm>
          <a:prstGeom prst="rect">
            <a:avLst/>
          </a:prstGeom>
        </p:spPr>
        <p:txBody>
          <a:bodyPr wrap="square">
            <a:spAutoFit/>
          </a:bodyPr>
          <a:lstStyle/>
          <a:p>
            <a:pPr marL="342900" indent="-342900" algn="just">
              <a:buFont typeface="Wingdings" pitchFamily="2" charset="2"/>
              <a:buChar char="v"/>
            </a:pPr>
            <a:r>
              <a:rPr lang="en-GB" sz="2400" dirty="0" smtClean="0">
                <a:latin typeface="Arial" pitchFamily="34" charset="0"/>
                <a:cs typeface="Arial" pitchFamily="34" charset="0"/>
              </a:rPr>
              <a:t>Consider </a:t>
            </a:r>
            <a:r>
              <a:rPr lang="en-GB" sz="2400" dirty="0" smtClean="0">
                <a:latin typeface="Arial" pitchFamily="34" charset="0"/>
                <a:cs typeface="Arial" pitchFamily="34" charset="0"/>
              </a:rPr>
              <a:t>a </a:t>
            </a:r>
            <a:r>
              <a:rPr lang="en-GB" sz="2400" dirty="0">
                <a:latin typeface="Arial" pitchFamily="34" charset="0"/>
                <a:cs typeface="Arial" pitchFamily="34" charset="0"/>
              </a:rPr>
              <a:t>training set where the little red crosses denote </a:t>
            </a:r>
            <a:r>
              <a:rPr lang="en-GB" sz="2400" dirty="0" smtClean="0">
                <a:latin typeface="Arial" pitchFamily="34" charset="0"/>
                <a:cs typeface="Arial" pitchFamily="34" charset="0"/>
              </a:rPr>
              <a:t>the </a:t>
            </a:r>
            <a:r>
              <a:rPr lang="en-GB" sz="2400" dirty="0">
                <a:latin typeface="Arial" pitchFamily="34" charset="0"/>
                <a:cs typeface="Arial" pitchFamily="34" charset="0"/>
              </a:rPr>
              <a:t>positive examples and </a:t>
            </a:r>
            <a:r>
              <a:rPr lang="en-GB" sz="2400" dirty="0" smtClean="0">
                <a:latin typeface="Arial" pitchFamily="34" charset="0"/>
                <a:cs typeface="Arial" pitchFamily="34" charset="0"/>
              </a:rPr>
              <a:t>the </a:t>
            </a:r>
            <a:r>
              <a:rPr lang="en-GB" sz="2400" dirty="0">
                <a:latin typeface="Arial" pitchFamily="34" charset="0"/>
                <a:cs typeface="Arial" pitchFamily="34" charset="0"/>
              </a:rPr>
              <a:t>little blue circles denote negative examples. </a:t>
            </a:r>
            <a:endParaRPr lang="en-GB" sz="2400" dirty="0" smtClean="0">
              <a:latin typeface="Arial" pitchFamily="34" charset="0"/>
              <a:cs typeface="Arial" pitchFamily="34" charset="0"/>
            </a:endParaRPr>
          </a:p>
          <a:p>
            <a:pPr marL="342900" indent="-342900" algn="just">
              <a:buFont typeface="Wingdings" pitchFamily="2" charset="2"/>
              <a:buChar char="v"/>
            </a:pPr>
            <a:r>
              <a:rPr lang="en-GB" sz="2400" dirty="0" smtClean="0">
                <a:latin typeface="Arial" pitchFamily="34" charset="0"/>
                <a:cs typeface="Arial" pitchFamily="34" charset="0"/>
              </a:rPr>
              <a:t>The </a:t>
            </a:r>
            <a:r>
              <a:rPr lang="en-GB" sz="2400" dirty="0">
                <a:latin typeface="Arial" pitchFamily="34" charset="0"/>
                <a:cs typeface="Arial" pitchFamily="34" charset="0"/>
              </a:rPr>
              <a:t>red crosses corresponds to </a:t>
            </a:r>
            <a:r>
              <a:rPr lang="en-GB" sz="2400" dirty="0" smtClean="0">
                <a:latin typeface="Arial" pitchFamily="34" charset="0"/>
                <a:cs typeface="Arial" pitchFamily="34" charset="0"/>
              </a:rPr>
              <a:t>y=1</a:t>
            </a:r>
            <a:r>
              <a:rPr lang="en-GB" sz="2400" dirty="0">
                <a:latin typeface="Arial" pitchFamily="34" charset="0"/>
                <a:cs typeface="Arial" pitchFamily="34" charset="0"/>
              </a:rPr>
              <a:t>, </a:t>
            </a:r>
            <a:r>
              <a:rPr lang="en-GB" sz="2400" dirty="0" smtClean="0">
                <a:latin typeface="Arial" pitchFamily="34" charset="0"/>
                <a:cs typeface="Arial" pitchFamily="34" charset="0"/>
              </a:rPr>
              <a:t>and </a:t>
            </a:r>
            <a:r>
              <a:rPr lang="en-GB" sz="2400" dirty="0">
                <a:latin typeface="Arial" pitchFamily="34" charset="0"/>
                <a:cs typeface="Arial" pitchFamily="34" charset="0"/>
              </a:rPr>
              <a:t>the blue circles correspond to </a:t>
            </a:r>
            <a:r>
              <a:rPr lang="en-GB" sz="2400" dirty="0" smtClean="0">
                <a:latin typeface="Arial" pitchFamily="34" charset="0"/>
                <a:cs typeface="Arial" pitchFamily="34" charset="0"/>
              </a:rPr>
              <a:t>y=0</a:t>
            </a:r>
            <a:r>
              <a:rPr lang="en-GB" sz="2400" dirty="0">
                <a:latin typeface="Arial" pitchFamily="34" charset="0"/>
                <a:cs typeface="Arial" pitchFamily="34" charset="0"/>
              </a:rPr>
              <a:t>. </a:t>
            </a:r>
            <a:r>
              <a:rPr lang="en-GB" sz="2400" dirty="0">
                <a:latin typeface="Arial" pitchFamily="34" charset="0"/>
                <a:cs typeface="Arial" pitchFamily="34" charset="0"/>
              </a:rPr>
              <a:t> The logistic regression model will make predictions using </a:t>
            </a:r>
            <a:r>
              <a:rPr lang="en-GB" sz="2400" dirty="0">
                <a:latin typeface="Arial" pitchFamily="34" charset="0"/>
                <a:cs typeface="Arial" pitchFamily="34" charset="0"/>
              </a:rPr>
              <a:t> </a:t>
            </a:r>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923" t="14619" r="13203" b="6352"/>
          <a:stretch/>
        </p:blipFill>
        <p:spPr bwMode="auto">
          <a:xfrm>
            <a:off x="702365" y="696745"/>
            <a:ext cx="3710030" cy="332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91" y="4382842"/>
            <a:ext cx="4606633" cy="830997"/>
          </a:xfrm>
          <a:prstGeom prst="rect">
            <a:avLst/>
          </a:prstGeom>
        </p:spPr>
        <p:txBody>
          <a:bodyPr wrap="square">
            <a:spAutoFit/>
          </a:bodyPr>
          <a:lstStyle/>
          <a:p>
            <a:pPr marL="342900" indent="-342900" algn="just">
              <a:buFont typeface="Wingdings" pitchFamily="2" charset="2"/>
              <a:buChar char="v"/>
            </a:pPr>
            <a:r>
              <a:rPr lang="en-GB" sz="2400" dirty="0">
                <a:latin typeface="Arial" pitchFamily="34" charset="0"/>
                <a:cs typeface="Arial" pitchFamily="34" charset="0"/>
              </a:rPr>
              <a:t>The logistic regression model will make predictions using  </a:t>
            </a:r>
            <a:endParaRPr lang="en-GB" sz="2400" dirty="0">
              <a:latin typeface="Arial" pitchFamily="34" charset="0"/>
              <a:cs typeface="Arial" pitchFamily="34" charset="0"/>
            </a:endParaRPr>
          </a:p>
        </p:txBody>
      </p:sp>
      <p:pic>
        <p:nvPicPr>
          <p:cNvPr id="61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4227" t="19053" r="5969"/>
          <a:stretch/>
        </p:blipFill>
        <p:spPr bwMode="auto">
          <a:xfrm>
            <a:off x="123934" y="5186858"/>
            <a:ext cx="5044966" cy="115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55" y="2698333"/>
            <a:ext cx="6306227" cy="37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650787" y="3026995"/>
            <a:ext cx="4631396" cy="414985"/>
          </a:xfrm>
          <a:prstGeom prst="rect">
            <a:avLst/>
          </a:prstGeom>
          <a:noFill/>
        </p:spPr>
        <p:txBody>
          <a:bodyPr wrap="none" rtlCol="0">
            <a:spAutoFit/>
          </a:bodyPr>
          <a:lstStyle/>
          <a:p>
            <a:pPr>
              <a:lnSpc>
                <a:spcPct val="130000"/>
              </a:lnSpc>
              <a:spcBef>
                <a:spcPts val="600"/>
              </a:spcBef>
            </a:pPr>
            <a:r>
              <a:rPr lang="en-US" b="1" kern="0" dirty="0" smtClean="0">
                <a:latin typeface="Arial" pitchFamily="34" charset="0"/>
                <a:ea typeface="Microsoft YaHei" panose="020B0503020204020204" pitchFamily="34" charset="-122"/>
                <a:cs typeface="Arial" pitchFamily="34" charset="0"/>
                <a:sym typeface="+mn-lt"/>
              </a:rPr>
              <a:t>If w</a:t>
            </a:r>
            <a:r>
              <a:rPr lang="en-US" b="1" kern="0" baseline="-25000" dirty="0" smtClean="0">
                <a:latin typeface="Arial" pitchFamily="34" charset="0"/>
                <a:ea typeface="Microsoft YaHei" panose="020B0503020204020204" pitchFamily="34" charset="-122"/>
                <a:cs typeface="Arial" pitchFamily="34" charset="0"/>
                <a:sym typeface="+mn-lt"/>
              </a:rPr>
              <a:t>1</a:t>
            </a:r>
            <a:r>
              <a:rPr lang="en-US" b="1" kern="0" dirty="0" smtClean="0">
                <a:latin typeface="Arial" pitchFamily="34" charset="0"/>
                <a:ea typeface="Microsoft YaHei" panose="020B0503020204020204" pitchFamily="34" charset="-122"/>
                <a:cs typeface="Arial" pitchFamily="34" charset="0"/>
                <a:sym typeface="+mn-lt"/>
              </a:rPr>
              <a:t>=1, w</a:t>
            </a:r>
            <a:r>
              <a:rPr lang="en-US" b="1" kern="0" baseline="-25000" dirty="0" smtClean="0">
                <a:latin typeface="Arial" pitchFamily="34" charset="0"/>
                <a:ea typeface="Microsoft YaHei" panose="020B0503020204020204" pitchFamily="34" charset="-122"/>
                <a:cs typeface="Arial" pitchFamily="34" charset="0"/>
                <a:sym typeface="+mn-lt"/>
              </a:rPr>
              <a:t>2</a:t>
            </a:r>
            <a:r>
              <a:rPr lang="en-US" b="1" kern="0" dirty="0" smtClean="0">
                <a:latin typeface="Arial" pitchFamily="34" charset="0"/>
                <a:ea typeface="Microsoft YaHei" panose="020B0503020204020204" pitchFamily="34" charset="-122"/>
                <a:cs typeface="Arial" pitchFamily="34" charset="0"/>
                <a:sym typeface="+mn-lt"/>
              </a:rPr>
              <a:t>=1, and b= -3, then we have;  </a:t>
            </a:r>
            <a:endParaRPr lang="en-US" b="1" kern="0" dirty="0">
              <a:latin typeface="Arial" pitchFamily="34" charset="0"/>
              <a:ea typeface="Microsoft YaHei" panose="020B0503020204020204" pitchFamily="34" charset="-122"/>
              <a:cs typeface="Arial" pitchFamily="34" charset="0"/>
              <a:sym typeface="+mn-lt"/>
            </a:endParaRPr>
          </a:p>
        </p:txBody>
      </p:sp>
    </p:spTree>
    <p:extLst>
      <p:ext uri="{BB962C8B-B14F-4D97-AF65-F5344CB8AC3E}">
        <p14:creationId xmlns:p14="http://schemas.microsoft.com/office/powerpoint/2010/main" val="256770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09</a:t>
            </a:r>
            <a:endParaRPr kumimoji="1" lang="zh-CN" altLang="en-US" dirty="0"/>
          </a:p>
        </p:txBody>
      </p:sp>
      <p:sp>
        <p:nvSpPr>
          <p:cNvPr id="3" name="文本占位符 2"/>
          <p:cNvSpPr>
            <a:spLocks noGrp="1"/>
          </p:cNvSpPr>
          <p:nvPr>
            <p:ph type="body" sz="quarter" idx="13"/>
          </p:nvPr>
        </p:nvSpPr>
        <p:spPr>
          <a:xfrm>
            <a:off x="4966996" y="1474235"/>
            <a:ext cx="6696270" cy="3636245"/>
          </a:xfrm>
        </p:spPr>
        <p:txBody>
          <a:bodyPr anchor="ctr"/>
          <a:lstStyle/>
          <a:p>
            <a:pPr algn="ctr"/>
            <a:r>
              <a:rPr kumimoji="1" lang="en-US" altLang="zh-CN" sz="8000" dirty="0" smtClean="0"/>
              <a:t>Cost Function for Logistic Regression</a:t>
            </a:r>
            <a:endParaRPr kumimoji="1" lang="zh-CN" altLang="en-US" sz="8000" dirty="0"/>
          </a:p>
        </p:txBody>
      </p:sp>
    </p:spTree>
    <p:extLst>
      <p:ext uri="{BB962C8B-B14F-4D97-AF65-F5344CB8AC3E}">
        <p14:creationId xmlns:p14="http://schemas.microsoft.com/office/powerpoint/2010/main" val="193509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47298" y="24237"/>
            <a:ext cx="970383" cy="652366"/>
          </a:xfrm>
        </p:spPr>
        <p:txBody>
          <a:bodyPr/>
          <a:lstStyle/>
          <a:p>
            <a:r>
              <a:rPr kumimoji="1" lang="en-US" altLang="zh-CN" dirty="0" smtClean="0"/>
              <a:t>09</a:t>
            </a:r>
            <a:endParaRPr kumimoji="1" lang="zh-CN" altLang="en-US" dirty="0"/>
          </a:p>
        </p:txBody>
      </p:sp>
      <p:sp>
        <p:nvSpPr>
          <p:cNvPr id="3" name="文本占位符 2"/>
          <p:cNvSpPr>
            <a:spLocks noGrp="1"/>
          </p:cNvSpPr>
          <p:nvPr>
            <p:ph type="body" sz="quarter" idx="13"/>
          </p:nvPr>
        </p:nvSpPr>
        <p:spPr>
          <a:xfrm>
            <a:off x="1110083" y="-29927"/>
            <a:ext cx="6435012" cy="652366"/>
          </a:xfrm>
        </p:spPr>
        <p:txBody>
          <a:bodyPr/>
          <a:lstStyle/>
          <a:p>
            <a:r>
              <a:rPr kumimoji="1" lang="en-US" altLang="zh-CN" dirty="0" smtClean="0"/>
              <a:t>Cost Function for Logistic Regression</a:t>
            </a:r>
            <a:endParaRPr kumimoji="1" lang="zh-CN" altLang="en-US" dirty="0"/>
          </a:p>
        </p:txBody>
      </p:sp>
      <p:sp>
        <p:nvSpPr>
          <p:cNvPr id="13" name="矩形 12"/>
          <p:cNvSpPr/>
          <p:nvPr/>
        </p:nvSpPr>
        <p:spPr>
          <a:xfrm>
            <a:off x="1110083" y="480397"/>
            <a:ext cx="6567724" cy="586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6458170"/>
            <a:ext cx="457200" cy="457200"/>
          </a:xfrm>
          <a:prstGeom prst="rect">
            <a:avLst/>
          </a:prstGeom>
        </p:spPr>
      </p:pic>
      <p:sp>
        <p:nvSpPr>
          <p:cNvPr id="4" name="Rectangle 3"/>
          <p:cNvSpPr/>
          <p:nvPr/>
        </p:nvSpPr>
        <p:spPr>
          <a:xfrm>
            <a:off x="228600" y="645099"/>
            <a:ext cx="11795709" cy="830997"/>
          </a:xfrm>
          <a:prstGeom prst="rect">
            <a:avLst/>
          </a:prstGeom>
        </p:spPr>
        <p:txBody>
          <a:bodyPr wrap="square">
            <a:spAutoFit/>
          </a:bodyPr>
          <a:lstStyle/>
          <a:p>
            <a:pPr marL="342900" indent="-342900" algn="just">
              <a:buFont typeface="Wingdings" pitchFamily="2" charset="2"/>
              <a:buChar char="v"/>
            </a:pPr>
            <a:r>
              <a:rPr lang="en-GB" sz="2400" dirty="0" smtClean="0">
                <a:latin typeface="Arial" pitchFamily="34" charset="0"/>
                <a:cs typeface="Arial" pitchFamily="34" charset="0"/>
              </a:rPr>
              <a:t>Recall the </a:t>
            </a:r>
            <a:r>
              <a:rPr lang="en-GB" sz="2400" dirty="0" err="1" smtClean="0">
                <a:latin typeface="Arial" pitchFamily="34" charset="0"/>
                <a:cs typeface="Arial" pitchFamily="34" charset="0"/>
              </a:rPr>
              <a:t>mse</a:t>
            </a:r>
            <a:r>
              <a:rPr lang="en-GB" sz="2400" dirty="0" smtClean="0">
                <a:latin typeface="Arial" pitchFamily="34" charset="0"/>
                <a:cs typeface="Arial" pitchFamily="34" charset="0"/>
              </a:rPr>
              <a:t> formula for the cost function of the linear regression model, what happens if we want to applied it to logistic regression model?</a:t>
            </a:r>
            <a:r>
              <a:rPr lang="en-GB" sz="2400" dirty="0">
                <a:latin typeface="Arial" pitchFamily="34" charset="0"/>
                <a:cs typeface="Arial" pitchFamily="34" charset="0"/>
              </a:rPr>
              <a:t> </a:t>
            </a:r>
            <a:endParaRPr lang="en-GB" sz="2400" dirty="0">
              <a:latin typeface="Arial" pitchFamily="34" charset="0"/>
              <a:cs typeface="Arial" pitchFamily="34" charset="0"/>
            </a:endParaRPr>
          </a:p>
        </p:txBody>
      </p:sp>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491" t="46955" r="2896"/>
          <a:stretch/>
        </p:blipFill>
        <p:spPr bwMode="auto">
          <a:xfrm>
            <a:off x="6311454" y="1413032"/>
            <a:ext cx="5659821" cy="3441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71" y="1522915"/>
            <a:ext cx="5697144" cy="485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5013436" y="4856346"/>
            <a:ext cx="7073937" cy="1569660"/>
          </a:xfrm>
          <a:prstGeom prst="rect">
            <a:avLst/>
          </a:prstGeom>
        </p:spPr>
        <p:txBody>
          <a:bodyPr wrap="square">
            <a:spAutoFit/>
          </a:bodyPr>
          <a:lstStyle/>
          <a:p>
            <a:pPr marL="342900" indent="-342900" algn="just">
              <a:buFont typeface="Wingdings" pitchFamily="2" charset="2"/>
              <a:buChar char="v"/>
            </a:pPr>
            <a:r>
              <a:rPr lang="en-GB" sz="2400" dirty="0" smtClean="0">
                <a:latin typeface="Arial" pitchFamily="34" charset="0"/>
                <a:cs typeface="Arial" pitchFamily="34" charset="0"/>
              </a:rPr>
              <a:t>It becomes non-convex cost function, thus </a:t>
            </a:r>
            <a:r>
              <a:rPr lang="en-GB" sz="2400" dirty="0" err="1" smtClean="0">
                <a:latin typeface="Arial" pitchFamily="34" charset="0"/>
                <a:cs typeface="Arial" pitchFamily="34" charset="0"/>
              </a:rPr>
              <a:t>stucking</a:t>
            </a:r>
            <a:r>
              <a:rPr lang="en-GB" sz="2400" dirty="0" smtClean="0">
                <a:latin typeface="Arial" pitchFamily="34" charset="0"/>
                <a:cs typeface="Arial" pitchFamily="34" charset="0"/>
              </a:rPr>
              <a:t> us with lots of local minima. Therefore, we need to apply another type of cost function as squared error is not a good choice</a:t>
            </a:r>
            <a:endParaRPr lang="en-GB" sz="2400" dirty="0">
              <a:latin typeface="Arial" pitchFamily="34" charset="0"/>
              <a:cs typeface="Arial" pitchFamily="34" charset="0"/>
            </a:endParaRPr>
          </a:p>
        </p:txBody>
      </p:sp>
    </p:spTree>
    <p:extLst>
      <p:ext uri="{BB962C8B-B14F-4D97-AF65-F5344CB8AC3E}">
        <p14:creationId xmlns:p14="http://schemas.microsoft.com/office/powerpoint/2010/main" val="132244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4743"/>
            <a:ext cx="970383" cy="652366"/>
          </a:xfrm>
        </p:spPr>
        <p:txBody>
          <a:bodyPr/>
          <a:lstStyle/>
          <a:p>
            <a:r>
              <a:rPr kumimoji="1" lang="en-US" altLang="zh-CN" dirty="0" smtClean="0"/>
              <a:t>09</a:t>
            </a:r>
            <a:endParaRPr kumimoji="1" lang="zh-CN" altLang="en-US" dirty="0"/>
          </a:p>
        </p:txBody>
      </p:sp>
      <p:sp>
        <p:nvSpPr>
          <p:cNvPr id="3" name="文本占位符 2"/>
          <p:cNvSpPr>
            <a:spLocks noGrp="1"/>
          </p:cNvSpPr>
          <p:nvPr>
            <p:ph type="body" sz="quarter" idx="13"/>
          </p:nvPr>
        </p:nvSpPr>
        <p:spPr>
          <a:xfrm>
            <a:off x="1110083" y="18243"/>
            <a:ext cx="6435012" cy="652366"/>
          </a:xfrm>
        </p:spPr>
        <p:txBody>
          <a:bodyPr/>
          <a:lstStyle/>
          <a:p>
            <a:r>
              <a:rPr kumimoji="1" lang="en-US" altLang="zh-CN" dirty="0" smtClean="0"/>
              <a:t>Logistic Loss Function</a:t>
            </a:r>
            <a:endParaRPr kumimoji="1" lang="zh-CN" altLang="en-US" dirty="0"/>
          </a:p>
        </p:txBody>
      </p:sp>
      <p:sp>
        <p:nvSpPr>
          <p:cNvPr id="13" name="矩形 12"/>
          <p:cNvSpPr/>
          <p:nvPr/>
        </p:nvSpPr>
        <p:spPr>
          <a:xfrm>
            <a:off x="1110083" y="585063"/>
            <a:ext cx="4281724" cy="1013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0878" y="17080"/>
            <a:ext cx="567983" cy="567983"/>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718641"/>
            <a:ext cx="11766550" cy="1267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3850"/>
          <a:stretch/>
        </p:blipFill>
        <p:spPr bwMode="auto">
          <a:xfrm>
            <a:off x="786216" y="2112566"/>
            <a:ext cx="10564955" cy="4087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69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4743"/>
            <a:ext cx="970383" cy="652366"/>
          </a:xfrm>
        </p:spPr>
        <p:txBody>
          <a:bodyPr/>
          <a:lstStyle/>
          <a:p>
            <a:r>
              <a:rPr kumimoji="1" lang="en-US" altLang="zh-CN" dirty="0" smtClean="0"/>
              <a:t>09</a:t>
            </a:r>
            <a:endParaRPr kumimoji="1" lang="zh-CN" altLang="en-US" dirty="0"/>
          </a:p>
        </p:txBody>
      </p:sp>
      <p:sp>
        <p:nvSpPr>
          <p:cNvPr id="3" name="文本占位符 2"/>
          <p:cNvSpPr>
            <a:spLocks noGrp="1"/>
          </p:cNvSpPr>
          <p:nvPr>
            <p:ph type="body" sz="quarter" idx="13"/>
          </p:nvPr>
        </p:nvSpPr>
        <p:spPr>
          <a:xfrm>
            <a:off x="1110083" y="18243"/>
            <a:ext cx="6435012" cy="652366"/>
          </a:xfrm>
        </p:spPr>
        <p:txBody>
          <a:bodyPr/>
          <a:lstStyle/>
          <a:p>
            <a:r>
              <a:rPr kumimoji="1" lang="en-US" altLang="zh-CN" dirty="0" smtClean="0"/>
              <a:t>Logistic Loss Function</a:t>
            </a:r>
            <a:endParaRPr kumimoji="1" lang="zh-CN" altLang="en-US" dirty="0"/>
          </a:p>
        </p:txBody>
      </p:sp>
      <p:sp>
        <p:nvSpPr>
          <p:cNvPr id="13" name="矩形 12"/>
          <p:cNvSpPr/>
          <p:nvPr/>
        </p:nvSpPr>
        <p:spPr>
          <a:xfrm>
            <a:off x="1110083" y="537765"/>
            <a:ext cx="4281724" cy="1013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0878" y="17080"/>
            <a:ext cx="567983" cy="567983"/>
          </a:xfrm>
          <a:prstGeom prst="rect">
            <a:avLst/>
          </a:prstGeo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04" y="749439"/>
            <a:ext cx="12117387" cy="557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220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smtClean="0"/>
              <a:t>Rules</a:t>
            </a:r>
            <a:endParaRPr kumimoji="1" lang="en-US" altLang="zh-CN" dirty="0"/>
          </a:p>
        </p:txBody>
      </p:sp>
      <p:sp>
        <p:nvSpPr>
          <p:cNvPr id="4" name="矩形 3"/>
          <p:cNvSpPr/>
          <p:nvPr/>
        </p:nvSpPr>
        <p:spPr>
          <a:xfrm>
            <a:off x="1524000" y="1003128"/>
            <a:ext cx="2031325" cy="889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970280" y="939974"/>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328067" y="1092028"/>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493395" y="1518920"/>
            <a:ext cx="11205210" cy="4475071"/>
          </a:xfrm>
          <a:prstGeom prst="rect">
            <a:avLst/>
          </a:prstGeom>
          <a:noFill/>
        </p:spPr>
        <p:txBody>
          <a:bodyPr wrap="square" rtlCol="0">
            <a:spAutoFit/>
          </a:bodyPr>
          <a:lstStyle/>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Be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Bring your stuff (Pen, papers, folder, brain)</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No pressing of phone, or gaming in the class. </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Habit of Effective learners.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Prepare for your coursework and exam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Always revise your PPTs before and after class.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Have Fun</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264" t="2608" r="5742" b="9514"/>
          <a:stretch>
            <a:fillRect/>
          </a:stretch>
        </p:blipFill>
        <p:spPr>
          <a:xfrm>
            <a:off x="8897007" y="0"/>
            <a:ext cx="3294993" cy="2330080"/>
          </a:xfrm>
          <a:prstGeom prst="rect">
            <a:avLst/>
          </a:prstGeom>
          <a:scene3d>
            <a:camera prst="orthographicFront">
              <a:rot lat="0" lon="0" rev="0"/>
            </a:camera>
            <a:lightRig rig="threePt" dir="t"/>
          </a:scene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4743"/>
            <a:ext cx="970383" cy="652366"/>
          </a:xfrm>
        </p:spPr>
        <p:txBody>
          <a:bodyPr/>
          <a:lstStyle/>
          <a:p>
            <a:r>
              <a:rPr kumimoji="1" lang="en-US" altLang="zh-CN" dirty="0" smtClean="0"/>
              <a:t>09</a:t>
            </a:r>
            <a:endParaRPr kumimoji="1" lang="zh-CN" altLang="en-US" dirty="0"/>
          </a:p>
        </p:txBody>
      </p:sp>
      <p:sp>
        <p:nvSpPr>
          <p:cNvPr id="3" name="文本占位符 2"/>
          <p:cNvSpPr>
            <a:spLocks noGrp="1"/>
          </p:cNvSpPr>
          <p:nvPr>
            <p:ph type="body" sz="quarter" idx="13"/>
          </p:nvPr>
        </p:nvSpPr>
        <p:spPr>
          <a:xfrm>
            <a:off x="1110083" y="18243"/>
            <a:ext cx="6435012" cy="652366"/>
          </a:xfrm>
        </p:spPr>
        <p:txBody>
          <a:bodyPr/>
          <a:lstStyle/>
          <a:p>
            <a:r>
              <a:rPr kumimoji="1" lang="en-US" altLang="zh-CN" dirty="0" smtClean="0"/>
              <a:t>Logistic Loss Function</a:t>
            </a:r>
            <a:endParaRPr kumimoji="1" lang="zh-CN" altLang="en-US" dirty="0"/>
          </a:p>
        </p:txBody>
      </p:sp>
      <p:sp>
        <p:nvSpPr>
          <p:cNvPr id="13" name="矩形 12"/>
          <p:cNvSpPr/>
          <p:nvPr/>
        </p:nvSpPr>
        <p:spPr>
          <a:xfrm>
            <a:off x="1110083" y="537765"/>
            <a:ext cx="4281724" cy="1013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0878" y="17080"/>
            <a:ext cx="567983" cy="567983"/>
          </a:xfrm>
          <a:prstGeom prst="rect">
            <a:avLst/>
          </a:prstGeom>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8624"/>
            <a:ext cx="11804869" cy="530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24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4743"/>
            <a:ext cx="970383" cy="652366"/>
          </a:xfrm>
        </p:spPr>
        <p:txBody>
          <a:bodyPr/>
          <a:lstStyle/>
          <a:p>
            <a:r>
              <a:rPr kumimoji="1" lang="en-US" altLang="zh-CN" dirty="0" smtClean="0"/>
              <a:t>09</a:t>
            </a:r>
            <a:endParaRPr kumimoji="1" lang="zh-CN" altLang="en-US" dirty="0"/>
          </a:p>
        </p:txBody>
      </p:sp>
      <p:sp>
        <p:nvSpPr>
          <p:cNvPr id="3" name="文本占位符 2"/>
          <p:cNvSpPr>
            <a:spLocks noGrp="1"/>
          </p:cNvSpPr>
          <p:nvPr>
            <p:ph type="body" sz="quarter" idx="13"/>
          </p:nvPr>
        </p:nvSpPr>
        <p:spPr>
          <a:xfrm>
            <a:off x="1110083" y="18243"/>
            <a:ext cx="6435012" cy="652366"/>
          </a:xfrm>
        </p:spPr>
        <p:txBody>
          <a:bodyPr/>
          <a:lstStyle/>
          <a:p>
            <a:r>
              <a:rPr kumimoji="1" lang="en-US" altLang="zh-CN" dirty="0" smtClean="0"/>
              <a:t>Simplified Loss Function</a:t>
            </a:r>
            <a:endParaRPr kumimoji="1" lang="zh-CN" altLang="en-US" dirty="0"/>
          </a:p>
        </p:txBody>
      </p:sp>
      <p:sp>
        <p:nvSpPr>
          <p:cNvPr id="13" name="矩形 12"/>
          <p:cNvSpPr/>
          <p:nvPr/>
        </p:nvSpPr>
        <p:spPr>
          <a:xfrm>
            <a:off x="1110083" y="537765"/>
            <a:ext cx="4281724" cy="1013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0878" y="17080"/>
            <a:ext cx="567983" cy="567983"/>
          </a:xfrm>
          <a:prstGeom prst="rect">
            <a:avLst/>
          </a:prstGeom>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48" y="734407"/>
            <a:ext cx="11842915" cy="547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4296" y="5659823"/>
            <a:ext cx="4320329" cy="640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946" y="5810903"/>
            <a:ext cx="3128652" cy="68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827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4743"/>
            <a:ext cx="970383" cy="652366"/>
          </a:xfrm>
        </p:spPr>
        <p:txBody>
          <a:bodyPr/>
          <a:lstStyle/>
          <a:p>
            <a:r>
              <a:rPr kumimoji="1" lang="en-US" altLang="zh-CN" dirty="0" smtClean="0"/>
              <a:t>09</a:t>
            </a:r>
            <a:endParaRPr kumimoji="1" lang="zh-CN" altLang="en-US" dirty="0"/>
          </a:p>
        </p:txBody>
      </p:sp>
      <p:sp>
        <p:nvSpPr>
          <p:cNvPr id="3" name="文本占位符 2"/>
          <p:cNvSpPr>
            <a:spLocks noGrp="1"/>
          </p:cNvSpPr>
          <p:nvPr>
            <p:ph type="body" sz="quarter" idx="13"/>
          </p:nvPr>
        </p:nvSpPr>
        <p:spPr>
          <a:xfrm>
            <a:off x="1110083" y="18243"/>
            <a:ext cx="6435012" cy="652366"/>
          </a:xfrm>
        </p:spPr>
        <p:txBody>
          <a:bodyPr/>
          <a:lstStyle/>
          <a:p>
            <a:r>
              <a:rPr kumimoji="1" lang="en-US" altLang="zh-CN" dirty="0" smtClean="0"/>
              <a:t>Simplified Cost Function</a:t>
            </a:r>
            <a:endParaRPr kumimoji="1" lang="zh-CN" altLang="en-US" dirty="0"/>
          </a:p>
        </p:txBody>
      </p:sp>
      <p:sp>
        <p:nvSpPr>
          <p:cNvPr id="13" name="矩形 12"/>
          <p:cNvSpPr/>
          <p:nvPr/>
        </p:nvSpPr>
        <p:spPr>
          <a:xfrm>
            <a:off x="1110083" y="537765"/>
            <a:ext cx="4281724" cy="1013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0878" y="17080"/>
            <a:ext cx="567983" cy="567983"/>
          </a:xfrm>
          <a:prstGeom prst="rect">
            <a:avLst/>
          </a:prstGeom>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12" y="773820"/>
            <a:ext cx="11961645" cy="540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054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smtClean="0"/>
              <a:t>10</a:t>
            </a:r>
            <a:endParaRPr kumimoji="1" lang="zh-CN" altLang="en-US" dirty="0"/>
          </a:p>
        </p:txBody>
      </p:sp>
      <p:sp>
        <p:nvSpPr>
          <p:cNvPr id="3" name="文本占位符 2"/>
          <p:cNvSpPr>
            <a:spLocks noGrp="1"/>
          </p:cNvSpPr>
          <p:nvPr>
            <p:ph type="body" sz="quarter" idx="13"/>
          </p:nvPr>
        </p:nvSpPr>
        <p:spPr>
          <a:xfrm>
            <a:off x="4966996" y="1474235"/>
            <a:ext cx="6696270" cy="3636245"/>
          </a:xfrm>
        </p:spPr>
        <p:txBody>
          <a:bodyPr anchor="ctr"/>
          <a:lstStyle/>
          <a:p>
            <a:pPr algn="ctr"/>
            <a:r>
              <a:rPr kumimoji="1" lang="en-US" altLang="zh-CN" sz="8000" dirty="0" smtClean="0"/>
              <a:t>Gradient Descent for Logistic Regression</a:t>
            </a:r>
            <a:endParaRPr kumimoji="1" lang="zh-CN" altLang="en-US" sz="8000" dirty="0"/>
          </a:p>
        </p:txBody>
      </p:sp>
    </p:spTree>
    <p:extLst>
      <p:ext uri="{BB962C8B-B14F-4D97-AF65-F5344CB8AC3E}">
        <p14:creationId xmlns:p14="http://schemas.microsoft.com/office/powerpoint/2010/main" val="38501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4743"/>
            <a:ext cx="970383" cy="652366"/>
          </a:xfrm>
        </p:spPr>
        <p:txBody>
          <a:bodyPr/>
          <a:lstStyle/>
          <a:p>
            <a:r>
              <a:rPr kumimoji="1" lang="en-US" altLang="zh-CN" dirty="0" smtClean="0"/>
              <a:t>10</a:t>
            </a:r>
            <a:endParaRPr kumimoji="1" lang="zh-CN" altLang="en-US" dirty="0"/>
          </a:p>
        </p:txBody>
      </p:sp>
      <p:sp>
        <p:nvSpPr>
          <p:cNvPr id="3" name="文本占位符 2"/>
          <p:cNvSpPr>
            <a:spLocks noGrp="1"/>
          </p:cNvSpPr>
          <p:nvPr>
            <p:ph type="body" sz="quarter" idx="13"/>
          </p:nvPr>
        </p:nvSpPr>
        <p:spPr>
          <a:xfrm>
            <a:off x="1110083" y="18243"/>
            <a:ext cx="6435012" cy="652366"/>
          </a:xfrm>
        </p:spPr>
        <p:txBody>
          <a:bodyPr/>
          <a:lstStyle/>
          <a:p>
            <a:r>
              <a:rPr kumimoji="1" lang="en-US" altLang="zh-CN" dirty="0" smtClean="0"/>
              <a:t>Gradient Descent Implementation</a:t>
            </a:r>
            <a:endParaRPr kumimoji="1" lang="zh-CN" altLang="en-US" dirty="0"/>
          </a:p>
        </p:txBody>
      </p:sp>
      <p:sp>
        <p:nvSpPr>
          <p:cNvPr id="13" name="矩形 12"/>
          <p:cNvSpPr/>
          <p:nvPr/>
        </p:nvSpPr>
        <p:spPr>
          <a:xfrm>
            <a:off x="1110083" y="537765"/>
            <a:ext cx="4281724" cy="1013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0878" y="17080"/>
            <a:ext cx="567983" cy="567983"/>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94" y="2477479"/>
            <a:ext cx="10515600" cy="365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15309" y="722762"/>
            <a:ext cx="11773551" cy="1609671"/>
          </a:xfrm>
          <a:prstGeom prst="rect">
            <a:avLst/>
          </a:prstGeom>
          <a:noFill/>
        </p:spPr>
        <p:txBody>
          <a:bodyPr wrap="square" rtlCol="0">
            <a:spAutoFit/>
          </a:bodyPr>
          <a:lstStyle/>
          <a:p>
            <a:pPr algn="just">
              <a:lnSpc>
                <a:spcPct val="130000"/>
              </a:lnSpc>
              <a:spcBef>
                <a:spcPts val="600"/>
              </a:spcBef>
            </a:pPr>
            <a:r>
              <a:rPr lang="en-US" sz="2400" b="1" kern="0" dirty="0" smtClean="0">
                <a:latin typeface="Arial" pitchFamily="34" charset="0"/>
                <a:ea typeface="Microsoft YaHei" panose="020B0503020204020204" pitchFamily="34" charset="-122"/>
                <a:cs typeface="Arial" pitchFamily="34" charset="0"/>
                <a:sym typeface="+mn-lt"/>
              </a:rPr>
              <a:t>Training Logistic Regression</a:t>
            </a:r>
          </a:p>
          <a:p>
            <a:pPr marL="342900" indent="-342900" algn="just">
              <a:lnSpc>
                <a:spcPct val="130000"/>
              </a:lnSpc>
              <a:spcBef>
                <a:spcPts val="600"/>
              </a:spcBef>
              <a:buFont typeface="Wingdings" pitchFamily="2" charset="2"/>
              <a:buChar char="v"/>
            </a:pPr>
            <a:r>
              <a:rPr lang="en-US" sz="2400" kern="0" dirty="0" smtClean="0">
                <a:latin typeface="Arial" pitchFamily="34" charset="0"/>
                <a:ea typeface="Microsoft YaHei" panose="020B0503020204020204" pitchFamily="34" charset="-122"/>
                <a:cs typeface="Arial" pitchFamily="34" charset="0"/>
                <a:sym typeface="+mn-lt"/>
              </a:rPr>
              <a:t>To fit the regression model, we need to find values of the w and b parameters that minimizes the cost function, J, and we’ll again apply gradient descent to do this.</a:t>
            </a:r>
            <a:endParaRPr lang="en-US" sz="2400" kern="0" dirty="0">
              <a:latin typeface="Arial" pitchFamily="34" charset="0"/>
              <a:ea typeface="Microsoft YaHei" panose="020B0503020204020204" pitchFamily="34" charset="-122"/>
              <a:cs typeface="Arial" pitchFamily="34" charset="0"/>
              <a:sym typeface="+mn-lt"/>
            </a:endParaRPr>
          </a:p>
        </p:txBody>
      </p:sp>
    </p:spTree>
    <p:extLst>
      <p:ext uri="{BB962C8B-B14F-4D97-AF65-F5344CB8AC3E}">
        <p14:creationId xmlns:p14="http://schemas.microsoft.com/office/powerpoint/2010/main" val="153491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4743"/>
            <a:ext cx="970383" cy="652366"/>
          </a:xfrm>
        </p:spPr>
        <p:txBody>
          <a:bodyPr/>
          <a:lstStyle/>
          <a:p>
            <a:r>
              <a:rPr kumimoji="1" lang="en-US" altLang="zh-CN" dirty="0" smtClean="0"/>
              <a:t>10</a:t>
            </a:r>
            <a:endParaRPr kumimoji="1" lang="zh-CN" altLang="en-US" dirty="0"/>
          </a:p>
        </p:txBody>
      </p:sp>
      <p:sp>
        <p:nvSpPr>
          <p:cNvPr id="3" name="文本占位符 2"/>
          <p:cNvSpPr>
            <a:spLocks noGrp="1"/>
          </p:cNvSpPr>
          <p:nvPr>
            <p:ph type="body" sz="quarter" idx="13"/>
          </p:nvPr>
        </p:nvSpPr>
        <p:spPr>
          <a:xfrm>
            <a:off x="1110083" y="18243"/>
            <a:ext cx="6435012" cy="652366"/>
          </a:xfrm>
        </p:spPr>
        <p:txBody>
          <a:bodyPr/>
          <a:lstStyle/>
          <a:p>
            <a:r>
              <a:rPr kumimoji="1" lang="en-US" altLang="zh-CN" dirty="0" smtClean="0"/>
              <a:t>Gradient Descent Implementation</a:t>
            </a:r>
            <a:endParaRPr kumimoji="1" lang="zh-CN" altLang="en-US" dirty="0"/>
          </a:p>
        </p:txBody>
      </p:sp>
      <p:sp>
        <p:nvSpPr>
          <p:cNvPr id="13" name="矩形 12"/>
          <p:cNvSpPr/>
          <p:nvPr/>
        </p:nvSpPr>
        <p:spPr>
          <a:xfrm>
            <a:off x="1110083" y="537765"/>
            <a:ext cx="4281724" cy="1013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0878" y="17080"/>
            <a:ext cx="567983" cy="567983"/>
          </a:xfrm>
          <a:prstGeom prst="rect">
            <a:avLst/>
          </a:prstGeom>
        </p:spPr>
      </p:pic>
      <p:sp>
        <p:nvSpPr>
          <p:cNvPr id="4" name="TextBox 3"/>
          <p:cNvSpPr txBox="1"/>
          <p:nvPr/>
        </p:nvSpPr>
        <p:spPr>
          <a:xfrm>
            <a:off x="110143" y="740974"/>
            <a:ext cx="12003027" cy="1200329"/>
          </a:xfrm>
          <a:prstGeom prst="rect">
            <a:avLst/>
          </a:prstGeom>
          <a:noFill/>
        </p:spPr>
        <p:txBody>
          <a:bodyPr wrap="square" rtlCol="0">
            <a:spAutoFit/>
          </a:bodyPr>
          <a:lstStyle/>
          <a:p>
            <a:pPr algn="just"/>
            <a:r>
              <a:rPr lang="en-GB" sz="2400" dirty="0" smtClean="0">
                <a:latin typeface="Arial" pitchFamily="34" charset="0"/>
                <a:cs typeface="Arial" pitchFamily="34" charset="0"/>
              </a:rPr>
              <a:t>If </a:t>
            </a:r>
            <a:r>
              <a:rPr lang="en-GB" sz="2400" dirty="0">
                <a:latin typeface="Arial" pitchFamily="34" charset="0"/>
                <a:cs typeface="Arial" pitchFamily="34" charset="0"/>
              </a:rPr>
              <a:t>you want to </a:t>
            </a:r>
            <a:r>
              <a:rPr lang="en-GB" sz="2400" dirty="0" smtClean="0">
                <a:latin typeface="Arial" pitchFamily="34" charset="0"/>
                <a:cs typeface="Arial" pitchFamily="34" charset="0"/>
              </a:rPr>
              <a:t>minimize</a:t>
            </a:r>
            <a:r>
              <a:rPr lang="en-GB" sz="2400" dirty="0">
                <a:latin typeface="Arial" pitchFamily="34" charset="0"/>
                <a:cs typeface="Arial" pitchFamily="34" charset="0"/>
              </a:rPr>
              <a:t> </a:t>
            </a:r>
            <a:r>
              <a:rPr lang="en-GB" sz="2400" dirty="0" smtClean="0">
                <a:latin typeface="Arial" pitchFamily="34" charset="0"/>
                <a:cs typeface="Arial" pitchFamily="34" charset="0"/>
              </a:rPr>
              <a:t>the cost, </a:t>
            </a:r>
            <a:r>
              <a:rPr lang="en-GB" sz="2400" i="1" dirty="0" smtClean="0">
                <a:latin typeface="Arial" pitchFamily="34" charset="0"/>
                <a:cs typeface="Arial" pitchFamily="34" charset="0"/>
              </a:rPr>
              <a:t>J</a:t>
            </a:r>
            <a:r>
              <a:rPr lang="en-GB" sz="2400" dirty="0" smtClean="0">
                <a:latin typeface="Arial" pitchFamily="34" charset="0"/>
                <a:cs typeface="Arial" pitchFamily="34" charset="0"/>
              </a:rPr>
              <a:t> as </a:t>
            </a:r>
            <a:r>
              <a:rPr lang="en-GB" sz="2400" dirty="0">
                <a:latin typeface="Arial" pitchFamily="34" charset="0"/>
                <a:cs typeface="Arial" pitchFamily="34" charset="0"/>
              </a:rPr>
              <a:t>a function of w and b, </a:t>
            </a:r>
            <a:r>
              <a:rPr lang="en-GB" sz="2400" dirty="0" smtClean="0">
                <a:latin typeface="Arial" pitchFamily="34" charset="0"/>
                <a:cs typeface="Arial" pitchFamily="34" charset="0"/>
              </a:rPr>
              <a:t>well</a:t>
            </a:r>
            <a:r>
              <a:rPr lang="en-GB" sz="2400" dirty="0">
                <a:latin typeface="Arial" pitchFamily="34" charset="0"/>
                <a:cs typeface="Arial" pitchFamily="34" charset="0"/>
              </a:rPr>
              <a:t>, here's the </a:t>
            </a:r>
            <a:r>
              <a:rPr lang="en-GB" sz="2400" dirty="0" smtClean="0">
                <a:latin typeface="Arial" pitchFamily="34" charset="0"/>
                <a:cs typeface="Arial" pitchFamily="34" charset="0"/>
              </a:rPr>
              <a:t>usual gradient </a:t>
            </a:r>
            <a:r>
              <a:rPr lang="en-GB" sz="2400" dirty="0">
                <a:latin typeface="Arial" pitchFamily="34" charset="0"/>
                <a:cs typeface="Arial" pitchFamily="34" charset="0"/>
              </a:rPr>
              <a:t>descent algorithm, </a:t>
            </a:r>
            <a:r>
              <a:rPr lang="en-GB" sz="2400" dirty="0" smtClean="0">
                <a:latin typeface="Arial" pitchFamily="34" charset="0"/>
                <a:cs typeface="Arial" pitchFamily="34" charset="0"/>
              </a:rPr>
              <a:t>where </a:t>
            </a:r>
            <a:r>
              <a:rPr lang="en-GB" sz="2400" dirty="0">
                <a:latin typeface="Arial" pitchFamily="34" charset="0"/>
                <a:cs typeface="Arial" pitchFamily="34" charset="0"/>
              </a:rPr>
              <a:t>you repeatedly update </a:t>
            </a:r>
            <a:r>
              <a:rPr lang="en-GB" sz="2400" dirty="0" smtClean="0">
                <a:latin typeface="Arial" pitchFamily="34" charset="0"/>
                <a:cs typeface="Arial" pitchFamily="34" charset="0"/>
              </a:rPr>
              <a:t>each </a:t>
            </a:r>
            <a:r>
              <a:rPr lang="en-GB" sz="2400" dirty="0">
                <a:latin typeface="Arial" pitchFamily="34" charset="0"/>
                <a:cs typeface="Arial" pitchFamily="34" charset="0"/>
              </a:rPr>
              <a:t>parameter as the 0 value minus Alpha, </a:t>
            </a:r>
            <a:r>
              <a:rPr lang="en-GB" sz="2400" dirty="0" smtClean="0">
                <a:latin typeface="Arial" pitchFamily="34" charset="0"/>
                <a:cs typeface="Arial" pitchFamily="34" charset="0"/>
              </a:rPr>
              <a:t>the </a:t>
            </a:r>
            <a:r>
              <a:rPr lang="en-GB" sz="2400" dirty="0">
                <a:latin typeface="Arial" pitchFamily="34" charset="0"/>
                <a:cs typeface="Arial" pitchFamily="34" charset="0"/>
              </a:rPr>
              <a:t>learning rate times this derivative term.</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03" y="1941303"/>
            <a:ext cx="11471046" cy="436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029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4743"/>
            <a:ext cx="970383" cy="652366"/>
          </a:xfrm>
        </p:spPr>
        <p:txBody>
          <a:bodyPr/>
          <a:lstStyle/>
          <a:p>
            <a:r>
              <a:rPr kumimoji="1" lang="en-US" altLang="zh-CN" dirty="0" smtClean="0"/>
              <a:t>10</a:t>
            </a:r>
            <a:endParaRPr kumimoji="1" lang="zh-CN" altLang="en-US" dirty="0"/>
          </a:p>
        </p:txBody>
      </p:sp>
      <p:sp>
        <p:nvSpPr>
          <p:cNvPr id="3" name="文本占位符 2"/>
          <p:cNvSpPr>
            <a:spLocks noGrp="1"/>
          </p:cNvSpPr>
          <p:nvPr>
            <p:ph type="body" sz="quarter" idx="13"/>
          </p:nvPr>
        </p:nvSpPr>
        <p:spPr>
          <a:xfrm>
            <a:off x="1110082" y="-29055"/>
            <a:ext cx="8033917" cy="652366"/>
          </a:xfrm>
        </p:spPr>
        <p:txBody>
          <a:bodyPr/>
          <a:lstStyle/>
          <a:p>
            <a:r>
              <a:rPr kumimoji="1" lang="en-US" altLang="zh-CN" dirty="0" smtClean="0"/>
              <a:t>Gradient Descent for Logistic Regression</a:t>
            </a:r>
            <a:endParaRPr kumimoji="1" lang="zh-CN" altLang="en-US" dirty="0"/>
          </a:p>
        </p:txBody>
      </p:sp>
      <p:sp>
        <p:nvSpPr>
          <p:cNvPr id="13" name="矩形 12"/>
          <p:cNvSpPr/>
          <p:nvPr/>
        </p:nvSpPr>
        <p:spPr>
          <a:xfrm>
            <a:off x="1110083" y="537765"/>
            <a:ext cx="8033916" cy="1013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20878" y="17080"/>
            <a:ext cx="567983" cy="567983"/>
          </a:xfrm>
          <a:prstGeom prst="rect">
            <a:avLst/>
          </a:prstGeom>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36" y="733673"/>
            <a:ext cx="12332138" cy="5598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68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GB" altLang="zh-CN" dirty="0" smtClean="0"/>
              <a:t>09</a:t>
            </a:r>
            <a:endParaRPr kumimoji="1" lang="zh-CN" altLang="en-US" dirty="0"/>
          </a:p>
        </p:txBody>
      </p:sp>
      <p:sp>
        <p:nvSpPr>
          <p:cNvPr id="3" name="文本占位符 2"/>
          <p:cNvSpPr>
            <a:spLocks noGrp="1"/>
          </p:cNvSpPr>
          <p:nvPr>
            <p:ph type="body" sz="quarter" idx="13"/>
          </p:nvPr>
        </p:nvSpPr>
        <p:spPr>
          <a:xfrm>
            <a:off x="1110083" y="174405"/>
            <a:ext cx="6435012" cy="652366"/>
          </a:xfrm>
        </p:spPr>
        <p:txBody>
          <a:bodyPr/>
          <a:lstStyle/>
          <a:p>
            <a:r>
              <a:rPr kumimoji="1" lang="en-US" altLang="zh-CN" dirty="0" smtClean="0"/>
              <a:t>Seminar Session on Cost Function</a:t>
            </a:r>
            <a:endParaRPr kumimoji="1" lang="zh-CN" altLang="en-US" dirty="0"/>
          </a:p>
        </p:txBody>
      </p:sp>
      <p:sp>
        <p:nvSpPr>
          <p:cNvPr id="17" name="矩形 16"/>
          <p:cNvSpPr/>
          <p:nvPr/>
        </p:nvSpPr>
        <p:spPr>
          <a:xfrm>
            <a:off x="1110262" y="702773"/>
            <a:ext cx="6013552"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970383" y="1765447"/>
            <a:ext cx="9682318" cy="4308872"/>
          </a:xfrm>
          <a:prstGeom prst="rect">
            <a:avLst/>
          </a:prstGeom>
          <a:noFill/>
        </p:spPr>
        <p:txBody>
          <a:bodyPr wrap="square" rtlCol="0">
            <a:spAutoFit/>
          </a:bodyPr>
          <a:lstStyle/>
          <a:p>
            <a:pPr marL="342900" indent="-342900" algn="ctr">
              <a:lnSpc>
                <a:spcPct val="150000"/>
              </a:lnSpc>
              <a:spcBef>
                <a:spcPts val="600"/>
              </a:spcBef>
              <a:buFont typeface="Arial" pitchFamily="34" charset="0"/>
              <a:buChar char="•"/>
            </a:pPr>
            <a:r>
              <a:rPr lang="en-GB" sz="4400" dirty="0" smtClean="0">
                <a:solidFill>
                  <a:schemeClr val="bg2">
                    <a:lumMod val="50000"/>
                  </a:schemeClr>
                </a:solidFill>
                <a:latin typeface="Arial" pitchFamily="34" charset="0"/>
                <a:cs typeface="Arial" pitchFamily="34" charset="0"/>
              </a:rPr>
              <a:t>Open the jupyter</a:t>
            </a:r>
            <a:r>
              <a:rPr lang="en-GB" sz="4400" dirty="0">
                <a:solidFill>
                  <a:schemeClr val="bg2">
                    <a:lumMod val="50000"/>
                  </a:schemeClr>
                </a:solidFill>
                <a:latin typeface="Arial" pitchFamily="34" charset="0"/>
                <a:cs typeface="Arial" pitchFamily="34" charset="0"/>
              </a:rPr>
              <a:t> </a:t>
            </a:r>
            <a:r>
              <a:rPr lang="en-GB" sz="4400" dirty="0" smtClean="0">
                <a:solidFill>
                  <a:schemeClr val="bg2">
                    <a:lumMod val="50000"/>
                  </a:schemeClr>
                </a:solidFill>
                <a:latin typeface="Arial" pitchFamily="34" charset="0"/>
                <a:cs typeface="Arial" pitchFamily="34" charset="0"/>
              </a:rPr>
              <a:t>notebook file titled</a:t>
            </a:r>
          </a:p>
          <a:p>
            <a:pPr algn="ctr">
              <a:lnSpc>
                <a:spcPct val="150000"/>
              </a:lnSpc>
              <a:spcBef>
                <a:spcPts val="600"/>
              </a:spcBef>
            </a:pPr>
            <a:r>
              <a:rPr lang="en-GB" sz="4400" dirty="0">
                <a:solidFill>
                  <a:schemeClr val="bg2">
                    <a:lumMod val="50000"/>
                  </a:schemeClr>
                </a:solidFill>
                <a:latin typeface="Arial" pitchFamily="34" charset="0"/>
                <a:cs typeface="Arial" pitchFamily="34" charset="0"/>
              </a:rPr>
              <a:t> ‘</a:t>
            </a:r>
            <a:r>
              <a:rPr lang="en-GB" sz="4400" dirty="0" smtClean="0">
                <a:solidFill>
                  <a:schemeClr val="bg2">
                    <a:lumMod val="50000"/>
                  </a:schemeClr>
                </a:solidFill>
                <a:latin typeface="Arial" pitchFamily="34" charset="0"/>
                <a:cs typeface="Arial" pitchFamily="34" charset="0"/>
              </a:rPr>
              <a:t>W4_Gradient_Descent for Logistic </a:t>
            </a:r>
            <a:r>
              <a:rPr lang="en-GB" sz="4400" dirty="0" err="1" smtClean="0">
                <a:solidFill>
                  <a:schemeClr val="bg2">
                    <a:lumMod val="50000"/>
                  </a:schemeClr>
                </a:solidFill>
                <a:latin typeface="Arial" pitchFamily="34" charset="0"/>
                <a:cs typeface="Arial" pitchFamily="34" charset="0"/>
              </a:rPr>
              <a:t>Regression.ipynb</a:t>
            </a:r>
            <a:r>
              <a:rPr lang="en-GB" sz="4400" dirty="0">
                <a:solidFill>
                  <a:schemeClr val="bg2">
                    <a:lumMod val="50000"/>
                  </a:schemeClr>
                </a:solidFill>
                <a:latin typeface="Arial" pitchFamily="34" charset="0"/>
                <a:cs typeface="Arial" pitchFamily="34" charset="0"/>
              </a:rPr>
              <a:t>’ </a:t>
            </a:r>
            <a:endParaRPr lang="en-GB" sz="4400" dirty="0" smtClean="0">
              <a:solidFill>
                <a:schemeClr val="bg2">
                  <a:lumMod val="50000"/>
                </a:schemeClr>
              </a:solidFill>
              <a:latin typeface="Arial" pitchFamily="34" charset="0"/>
              <a:cs typeface="Arial" pitchFamily="34" charset="0"/>
            </a:endParaRPr>
          </a:p>
          <a:p>
            <a:pPr algn="ctr">
              <a:lnSpc>
                <a:spcPct val="150000"/>
              </a:lnSpc>
              <a:spcBef>
                <a:spcPts val="600"/>
              </a:spcBef>
            </a:pPr>
            <a:r>
              <a:rPr lang="en-GB" sz="4400" dirty="0" smtClean="0">
                <a:solidFill>
                  <a:schemeClr val="bg2">
                    <a:lumMod val="50000"/>
                  </a:schemeClr>
                </a:solidFill>
                <a:latin typeface="Arial" pitchFamily="34" charset="0"/>
                <a:cs typeface="Arial" pitchFamily="34" charset="0"/>
              </a:rPr>
              <a:t>on your browser. </a:t>
            </a:r>
            <a:endParaRPr lang="en-US" sz="4400" kern="0" dirty="0">
              <a:solidFill>
                <a:schemeClr val="bg2">
                  <a:lumMod val="50000"/>
                </a:schemeClr>
              </a:solidFill>
              <a:latin typeface="Arial" pitchFamily="34" charset="0"/>
              <a:ea typeface="Microsoft YaHei" panose="020B0503020204020204" pitchFamily="34" charset="-122"/>
              <a:cs typeface="Arial" pitchFamily="34" charset="0"/>
              <a:sym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995025" y="0"/>
            <a:ext cx="1059815" cy="1059815"/>
          </a:xfrm>
          <a:prstGeom prst="rect">
            <a:avLst/>
          </a:prstGeom>
        </p:spPr>
      </p:pic>
    </p:spTree>
    <p:extLst>
      <p:ext uri="{BB962C8B-B14F-4D97-AF65-F5344CB8AC3E}">
        <p14:creationId xmlns:p14="http://schemas.microsoft.com/office/powerpoint/2010/main" val="64071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673860" y="1619885"/>
            <a:ext cx="9062720" cy="3408045"/>
          </a:xfrm>
        </p:spPr>
        <p:txBody>
          <a:bodyPr/>
          <a:lstStyle/>
          <a:p>
            <a:pPr algn="ctr"/>
            <a:r>
              <a:rPr lang="en-US">
                <a:solidFill>
                  <a:schemeClr val="accent1"/>
                </a:solidFill>
                <a:effectLst>
                  <a:outerShdw blurRad="38100" dist="25400" dir="5400000" algn="ctr" rotWithShape="0">
                    <a:srgbClr val="6E747A">
                      <a:alpha val="43000"/>
                    </a:srgbClr>
                  </a:outerShdw>
                </a:effectLst>
              </a:rPr>
              <a:t>Thanks for        Listening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97807"/>
            <a:ext cx="970383" cy="652366"/>
          </a:xfrm>
        </p:spPr>
        <p:txBody>
          <a:bodyPr/>
          <a:lstStyle/>
          <a:p>
            <a:r>
              <a:rPr kumimoji="1" lang="en-US" altLang="zh-CN" dirty="0"/>
              <a:t>02</a:t>
            </a:r>
            <a:endParaRPr kumimoji="1" lang="zh-CN" altLang="en-US" dirty="0"/>
          </a:p>
        </p:txBody>
      </p:sp>
      <p:sp>
        <p:nvSpPr>
          <p:cNvPr id="3" name="文本占位符 2"/>
          <p:cNvSpPr>
            <a:spLocks noGrp="1"/>
          </p:cNvSpPr>
          <p:nvPr>
            <p:ph type="body" sz="quarter" idx="13"/>
          </p:nvPr>
        </p:nvSpPr>
        <p:spPr>
          <a:xfrm>
            <a:off x="1110083" y="-33728"/>
            <a:ext cx="6435012" cy="652366"/>
          </a:xfrm>
        </p:spPr>
        <p:txBody>
          <a:bodyPr/>
          <a:lstStyle/>
          <a:p>
            <a:r>
              <a:rPr kumimoji="1" lang="en-US" altLang="zh-CN" dirty="0"/>
              <a:t>Learning Outcomes</a:t>
            </a:r>
          </a:p>
        </p:txBody>
      </p:sp>
      <p:sp>
        <p:nvSpPr>
          <p:cNvPr id="17" name="矩形 16"/>
          <p:cNvSpPr/>
          <p:nvPr/>
        </p:nvSpPr>
        <p:spPr>
          <a:xfrm>
            <a:off x="1110261" y="513799"/>
            <a:ext cx="4801807" cy="708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220724" y="693625"/>
            <a:ext cx="11768736" cy="5262979"/>
          </a:xfrm>
          <a:prstGeom prst="rect">
            <a:avLst/>
          </a:prstGeom>
          <a:noFill/>
        </p:spPr>
        <p:txBody>
          <a:bodyPr wrap="square" rtlCol="0">
            <a:spAutoFit/>
          </a:bodyPr>
          <a:lstStyle/>
          <a:p>
            <a:pPr indent="0" algn="just">
              <a:lnSpc>
                <a:spcPct val="150000"/>
              </a:lnSpc>
              <a:spcBef>
                <a:spcPts val="600"/>
              </a:spcBef>
              <a:buFont typeface="Wingdings" panose="05000000000000000000" charset="0"/>
              <a:buNone/>
            </a:pPr>
            <a:r>
              <a:rPr lang="en-US" sz="3200" b="1" kern="0" dirty="0">
                <a:latin typeface="Arial" pitchFamily="34" charset="0"/>
                <a:ea typeface="Microsoft YaHei" panose="020B0503020204020204" pitchFamily="34" charset="-122"/>
                <a:cs typeface="Arial" pitchFamily="34" charset="0"/>
                <a:sym typeface="+mn-lt"/>
              </a:rPr>
              <a:t>Students will be able to:</a:t>
            </a:r>
          </a:p>
          <a:p>
            <a:pPr marL="457200" indent="-457200" algn="just">
              <a:lnSpc>
                <a:spcPct val="150000"/>
              </a:lnSpc>
              <a:buFont typeface="Wingdings" pitchFamily="2" charset="2"/>
              <a:buChar char="§"/>
            </a:pPr>
            <a:r>
              <a:rPr lang="en-GB" sz="3200" dirty="0" smtClean="0">
                <a:latin typeface="Arial" pitchFamily="34" charset="0"/>
                <a:cs typeface="Arial" pitchFamily="34" charset="0"/>
              </a:rPr>
              <a:t>learn </a:t>
            </a:r>
            <a:r>
              <a:rPr lang="en-GB" sz="3200" dirty="0">
                <a:latin typeface="Arial" pitchFamily="34" charset="0"/>
                <a:cs typeface="Arial" pitchFamily="34" charset="0"/>
              </a:rPr>
              <a:t>the other type of supervised learning, classification. </a:t>
            </a:r>
            <a:endParaRPr lang="en-GB" sz="3200" dirty="0">
              <a:latin typeface="Arial" pitchFamily="34" charset="0"/>
              <a:cs typeface="Arial" pitchFamily="34" charset="0"/>
            </a:endParaRPr>
          </a:p>
          <a:p>
            <a:pPr marL="457200" indent="-457200" algn="just">
              <a:lnSpc>
                <a:spcPct val="150000"/>
              </a:lnSpc>
              <a:buFont typeface="Wingdings" pitchFamily="2" charset="2"/>
              <a:buChar char="§"/>
            </a:pPr>
            <a:r>
              <a:rPr lang="en-GB" sz="3200" dirty="0" smtClean="0">
                <a:latin typeface="Arial" pitchFamily="34" charset="0"/>
                <a:cs typeface="Arial" pitchFamily="34" charset="0"/>
              </a:rPr>
              <a:t>learn </a:t>
            </a:r>
            <a:r>
              <a:rPr lang="en-GB" sz="3200" dirty="0">
                <a:latin typeface="Arial" pitchFamily="34" charset="0"/>
                <a:cs typeface="Arial" pitchFamily="34" charset="0"/>
              </a:rPr>
              <a:t>how to predict categories using the logistic regression model. </a:t>
            </a:r>
            <a:endParaRPr lang="en-GB" sz="3200" dirty="0">
              <a:latin typeface="Arial" pitchFamily="34" charset="0"/>
              <a:cs typeface="Arial" pitchFamily="34" charset="0"/>
            </a:endParaRPr>
          </a:p>
          <a:p>
            <a:pPr marL="457200" indent="-457200" algn="just">
              <a:lnSpc>
                <a:spcPct val="150000"/>
              </a:lnSpc>
              <a:buFont typeface="Wingdings" pitchFamily="2" charset="2"/>
              <a:buChar char="§"/>
            </a:pPr>
            <a:r>
              <a:rPr lang="en-GB" sz="3200" dirty="0" smtClean="0">
                <a:latin typeface="Arial" pitchFamily="34" charset="0"/>
                <a:cs typeface="Arial" pitchFamily="34" charset="0"/>
              </a:rPr>
              <a:t>practice </a:t>
            </a:r>
            <a:r>
              <a:rPr lang="en-GB" sz="3200" dirty="0">
                <a:latin typeface="Arial" pitchFamily="34" charset="0"/>
                <a:cs typeface="Arial" pitchFamily="34" charset="0"/>
              </a:rPr>
              <a:t>implementing logistic </a:t>
            </a:r>
            <a:r>
              <a:rPr lang="en-GB" sz="3200" dirty="0" smtClean="0">
                <a:latin typeface="Arial" pitchFamily="34" charset="0"/>
                <a:cs typeface="Arial" pitchFamily="34" charset="0"/>
              </a:rPr>
              <a:t>regression</a:t>
            </a:r>
          </a:p>
          <a:p>
            <a:pPr marL="457200" indent="-457200" algn="just">
              <a:lnSpc>
                <a:spcPct val="150000"/>
              </a:lnSpc>
              <a:buFont typeface="Wingdings" pitchFamily="2" charset="2"/>
              <a:buChar char="§"/>
            </a:pPr>
            <a:r>
              <a:rPr lang="en-US" sz="3200" dirty="0" smtClean="0">
                <a:latin typeface="Arial" pitchFamily="34" charset="0"/>
                <a:cs typeface="Arial" pitchFamily="34" charset="0"/>
              </a:rPr>
              <a:t>Implement </a:t>
            </a:r>
            <a:r>
              <a:rPr lang="en-US" sz="3200" dirty="0">
                <a:latin typeface="Arial" pitchFamily="34" charset="0"/>
                <a:cs typeface="Arial" pitchFamily="34" charset="0"/>
              </a:rPr>
              <a:t>gradient </a:t>
            </a:r>
            <a:r>
              <a:rPr lang="en-US" sz="3200" dirty="0" smtClean="0">
                <a:latin typeface="Arial" pitchFamily="34" charset="0"/>
                <a:cs typeface="Arial" pitchFamily="34" charset="0"/>
              </a:rPr>
              <a:t>descent.</a:t>
            </a:r>
            <a:endParaRPr lang="en-US" sz="3200" dirty="0">
              <a:latin typeface="Arial" pitchFamily="34" charset="0"/>
              <a:cs typeface="Arial" pitchFamily="34" charset="0"/>
            </a:endParaRPr>
          </a:p>
          <a:p>
            <a:pPr marL="457200" indent="-457200" algn="just">
              <a:lnSpc>
                <a:spcPct val="150000"/>
              </a:lnSpc>
              <a:buFont typeface="Wingdings" pitchFamily="2" charset="2"/>
              <a:buChar char="§"/>
            </a:pPr>
            <a:r>
              <a:rPr lang="en-US" sz="3200" dirty="0">
                <a:latin typeface="Arial" pitchFamily="34" charset="0"/>
                <a:cs typeface="Arial" pitchFamily="34" charset="0"/>
              </a:rPr>
              <a:t>Optimize </a:t>
            </a:r>
            <a:r>
              <a:rPr lang="en-US" sz="3200" dirty="0" smtClean="0">
                <a:latin typeface="Arial" pitchFamily="34" charset="0"/>
                <a:cs typeface="Arial" pitchFamily="34" charset="0"/>
              </a:rPr>
              <a:t>a logistic </a:t>
            </a:r>
            <a:r>
              <a:rPr lang="en-US" sz="3200" dirty="0">
                <a:latin typeface="Arial" pitchFamily="34" charset="0"/>
                <a:cs typeface="Arial" pitchFamily="34" charset="0"/>
              </a:rPr>
              <a:t>regression model using gradient </a:t>
            </a:r>
            <a:r>
              <a:rPr lang="en-US" sz="3200" dirty="0" smtClean="0">
                <a:latin typeface="Arial" pitchFamily="34" charset="0"/>
                <a:cs typeface="Arial" pitchFamily="34" charset="0"/>
              </a:rPr>
              <a:t>descent.</a:t>
            </a:r>
            <a:endParaRPr lang="en-US" sz="3200" dirty="0">
              <a:latin typeface="Arial" pitchFamily="34" charset="0"/>
              <a:cs typeface="Arial" pitchFamily="34" charset="0"/>
            </a:endParaRPr>
          </a:p>
        </p:txBody>
      </p:sp>
      <p:pic>
        <p:nvPicPr>
          <p:cNvPr id="5" name="Picture 4" descr="learning outcome"/>
          <p:cNvPicPr>
            <a:picLocks noChangeAspect="1"/>
          </p:cNvPicPr>
          <p:nvPr/>
        </p:nvPicPr>
        <p:blipFill rotWithShape="1">
          <a:blip r:embed="rId2"/>
          <a:srcRect l="13072" r="9561"/>
          <a:stretch>
            <a:fillRect/>
          </a:stretch>
        </p:blipFill>
        <p:spPr>
          <a:xfrm>
            <a:off x="10218470" y="78822"/>
            <a:ext cx="1770990" cy="1328243"/>
          </a:xfrm>
          <a:prstGeom prst="rect">
            <a:avLst/>
          </a:prstGeom>
          <a:scene3d>
            <a:camera prst="orthographicFront">
              <a:rot lat="0" lon="0" rev="0"/>
            </a:camera>
            <a:lightRig rig="threePt" dir="t"/>
          </a:scene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a:t>References</a:t>
            </a:r>
            <a:endParaRPr kumimoji="1" lang="zh-CN" altLang="en-US" dirty="0"/>
          </a:p>
        </p:txBody>
      </p:sp>
      <p:sp>
        <p:nvSpPr>
          <p:cNvPr id="13" name="矩形 12"/>
          <p:cNvSpPr/>
          <p:nvPr/>
        </p:nvSpPr>
        <p:spPr>
          <a:xfrm>
            <a:off x="970280" y="766548"/>
            <a:ext cx="2031325" cy="889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268019" y="1131456"/>
            <a:ext cx="11682248" cy="4721292"/>
          </a:xfrm>
          <a:prstGeom prst="rect">
            <a:avLst/>
          </a:prstGeom>
          <a:noFill/>
        </p:spPr>
        <p:txBody>
          <a:bodyPr wrap="square" rtlCol="0">
            <a:spAutoFit/>
          </a:bodyPr>
          <a:lstStyle/>
          <a:p>
            <a:pPr indent="0" algn="just">
              <a:lnSpc>
                <a:spcPct val="130000"/>
              </a:lnSpc>
              <a:spcBef>
                <a:spcPts val="600"/>
              </a:spcBef>
              <a:buFont typeface="Wingdings" panose="05000000000000000000" charset="0"/>
              <a:buNone/>
            </a:pPr>
            <a:r>
              <a:rPr lang="en-US" sz="2700" kern="0" dirty="0" smtClean="0">
                <a:latin typeface="Times New Roman" panose="02020603050405020304" charset="0"/>
                <a:ea typeface="Microsoft YaHei" panose="020B0503020204020204" pitchFamily="34" charset="-122"/>
                <a:cs typeface="Times New Roman" panose="02020603050405020304" charset="0"/>
                <a:sym typeface="+mn-lt"/>
              </a:rPr>
              <a:t>1</a:t>
            </a:r>
            <a:r>
              <a:rPr lang="en-US" sz="2700" kern="0" dirty="0">
                <a:latin typeface="Times New Roman" panose="02020603050405020304" charset="0"/>
                <a:ea typeface="Microsoft YaHei" panose="020B0503020204020204" pitchFamily="34" charset="-122"/>
                <a:cs typeface="Times New Roman" panose="02020603050405020304" charset="0"/>
                <a:sym typeface="+mn-lt"/>
              </a:rPr>
              <a:t>. Bishop, C. M. (2006). Pattern Recognition and Machine Learning. Springer.</a:t>
            </a:r>
          </a:p>
          <a:p>
            <a:pPr indent="0" algn="just">
              <a:lnSpc>
                <a:spcPct val="130000"/>
              </a:lnSpc>
              <a:spcBef>
                <a:spcPts val="600"/>
              </a:spcBef>
              <a:buFont typeface="Wingdings" panose="05000000000000000000" charset="0"/>
              <a:buNone/>
            </a:pPr>
            <a:r>
              <a:rPr lang="en-US" sz="2700" kern="0" dirty="0">
                <a:latin typeface="Times New Roman" panose="02020603050405020304" charset="0"/>
                <a:ea typeface="Microsoft YaHei" panose="020B0503020204020204" pitchFamily="34" charset="-122"/>
                <a:cs typeface="Times New Roman" panose="02020603050405020304" charset="0"/>
                <a:sym typeface="+mn-lt"/>
              </a:rPr>
              <a:t>2. Géron, A. (2019). Hands-On Machine Learning with Scikit-Learn, Keras, and TensorFlow. O'Reilly Media.</a:t>
            </a:r>
          </a:p>
          <a:p>
            <a:pPr indent="0" algn="just">
              <a:lnSpc>
                <a:spcPct val="130000"/>
              </a:lnSpc>
              <a:spcBef>
                <a:spcPts val="600"/>
              </a:spcBef>
              <a:buFont typeface="Wingdings" panose="05000000000000000000" charset="0"/>
              <a:buNone/>
            </a:pPr>
            <a:r>
              <a:rPr lang="en-US" sz="2700" kern="0" dirty="0">
                <a:latin typeface="Times New Roman" panose="02020603050405020304" charset="0"/>
                <a:ea typeface="Microsoft YaHei" panose="020B0503020204020204" pitchFamily="34" charset="-122"/>
                <a:cs typeface="Times New Roman" panose="02020603050405020304" charset="0"/>
                <a:sym typeface="+mn-lt"/>
              </a:rPr>
              <a:t>3. Murphy, K. P. (2012). Machine Learning: A Probabilistic Perspective. MIT Press.</a:t>
            </a:r>
          </a:p>
          <a:p>
            <a:pPr indent="0" algn="just">
              <a:lnSpc>
                <a:spcPct val="130000"/>
              </a:lnSpc>
              <a:spcBef>
                <a:spcPts val="600"/>
              </a:spcBef>
              <a:buFont typeface="Wingdings" panose="05000000000000000000" charset="0"/>
              <a:buNone/>
            </a:pPr>
            <a:r>
              <a:rPr lang="en-US" sz="2700" kern="0" dirty="0">
                <a:latin typeface="Times New Roman" panose="02020603050405020304" charset="0"/>
                <a:ea typeface="Microsoft YaHei" panose="020B0503020204020204" pitchFamily="34" charset="-122"/>
                <a:cs typeface="Times New Roman" panose="02020603050405020304" charset="0"/>
                <a:sym typeface="+mn-lt"/>
              </a:rPr>
              <a:t>4. Goodfellow, I., Bengio, Y., &amp; Courville, A. (2016). Deep Learning. MIT Press.</a:t>
            </a:r>
          </a:p>
          <a:p>
            <a:pPr indent="0" algn="just">
              <a:lnSpc>
                <a:spcPct val="130000"/>
              </a:lnSpc>
              <a:spcBef>
                <a:spcPts val="600"/>
              </a:spcBef>
              <a:buFont typeface="Wingdings" panose="05000000000000000000" charset="0"/>
              <a:buNone/>
            </a:pPr>
            <a:r>
              <a:rPr lang="en-US" sz="2700" kern="0" dirty="0">
                <a:latin typeface="Times New Roman" panose="02020603050405020304" charset="0"/>
                <a:ea typeface="Microsoft YaHei" panose="020B0503020204020204" pitchFamily="34" charset="-122"/>
                <a:cs typeface="Times New Roman" panose="02020603050405020304" charset="0"/>
                <a:sym typeface="+mn-lt"/>
              </a:rPr>
              <a:t>5. Hastie, T., Tibshirani, R., &amp; Friedman, J. (2009). The Elements of Statistical Learning: Data Mining, Inference, and Prediction. Springer.</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7347" r="17756"/>
          <a:stretch>
            <a:fillRect/>
          </a:stretch>
        </p:blipFill>
        <p:spPr>
          <a:xfrm flipH="1">
            <a:off x="10957033" y="0"/>
            <a:ext cx="1219200" cy="11967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3"/>
          </p:nvPr>
        </p:nvSpPr>
        <p:spPr>
          <a:xfrm>
            <a:off x="4966996" y="1474235"/>
            <a:ext cx="6696270" cy="3636245"/>
          </a:xfrm>
        </p:spPr>
        <p:txBody>
          <a:bodyPr anchor="ctr"/>
          <a:lstStyle/>
          <a:p>
            <a:pPr algn="ctr"/>
            <a:r>
              <a:rPr kumimoji="1" lang="en-US" altLang="zh-CN" sz="8000" dirty="0" smtClean="0"/>
              <a:t>Logistic Regression</a:t>
            </a:r>
            <a:endParaRPr kumimoji="1" lang="zh-CN" altLang="en-US" sz="8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3435"/>
            <a:ext cx="970383" cy="500428"/>
          </a:xfrm>
        </p:spPr>
        <p:txBody>
          <a:bodyPr/>
          <a:lstStyle/>
          <a:p>
            <a:r>
              <a:rPr kumimoji="1" lang="en-US" altLang="zh-CN" dirty="0"/>
              <a:t>04</a:t>
            </a:r>
            <a:endParaRPr kumimoji="1" lang="zh-CN" altLang="en-US" dirty="0"/>
          </a:p>
        </p:txBody>
      </p:sp>
      <p:sp>
        <p:nvSpPr>
          <p:cNvPr id="3" name="文本占位符 2"/>
          <p:cNvSpPr>
            <a:spLocks noGrp="1"/>
          </p:cNvSpPr>
          <p:nvPr>
            <p:ph type="body" sz="quarter" idx="13"/>
          </p:nvPr>
        </p:nvSpPr>
        <p:spPr>
          <a:xfrm>
            <a:off x="1109980" y="-60325"/>
            <a:ext cx="8958580" cy="779145"/>
          </a:xfrm>
        </p:spPr>
        <p:txBody>
          <a:bodyPr/>
          <a:lstStyle/>
          <a:p>
            <a:r>
              <a:rPr kumimoji="1" lang="en-US" altLang="zh-CN" dirty="0" smtClean="0"/>
              <a:t>Motivation</a:t>
            </a:r>
            <a:endParaRPr kumimoji="1" lang="zh-CN" altLang="en-US" dirty="0"/>
          </a:p>
        </p:txBody>
      </p:sp>
      <p:sp>
        <p:nvSpPr>
          <p:cNvPr id="17" name="矩形 16"/>
          <p:cNvSpPr/>
          <p:nvPr/>
        </p:nvSpPr>
        <p:spPr>
          <a:xfrm>
            <a:off x="1110262" y="533863"/>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241300" y="530970"/>
            <a:ext cx="11671299" cy="6066276"/>
          </a:xfrm>
          <a:prstGeom prst="rect">
            <a:avLst/>
          </a:prstGeom>
          <a:noFill/>
        </p:spPr>
        <p:txBody>
          <a:bodyPr wrap="square" rtlCol="0">
            <a:spAutoFit/>
          </a:bodyPr>
          <a:lstStyle/>
          <a:p>
            <a:pPr marL="457200" indent="-457200" algn="just">
              <a:lnSpc>
                <a:spcPct val="130000"/>
              </a:lnSpc>
              <a:spcBef>
                <a:spcPts val="600"/>
              </a:spcBef>
              <a:buFont typeface="Wingdings" panose="05000000000000000000" charset="0"/>
              <a:buChar char="v"/>
            </a:pPr>
            <a:r>
              <a:rPr lang="en-US" sz="2400" b="1" kern="0" dirty="0" smtClean="0">
                <a:latin typeface="Times New Roman" panose="02020603050405020304" charset="0"/>
                <a:ea typeface="Microsoft YaHei" panose="020B0503020204020204" pitchFamily="34" charset="-122"/>
                <a:cs typeface="Times New Roman" panose="02020603050405020304" charset="0"/>
                <a:sym typeface="+mn-lt"/>
              </a:rPr>
              <a:t>Binary Classification</a:t>
            </a:r>
            <a:r>
              <a:rPr lang="en-US" sz="2400" kern="0" dirty="0" smtClean="0">
                <a:latin typeface="Times New Roman" panose="02020603050405020304" charset="0"/>
                <a:ea typeface="Microsoft YaHei" panose="020B0503020204020204" pitchFamily="34" charset="-122"/>
                <a:cs typeface="Times New Roman" panose="02020603050405020304" charset="0"/>
                <a:sym typeface="+mn-lt"/>
              </a:rPr>
              <a:t>: classify or categorize into two class or category</a:t>
            </a:r>
          </a:p>
          <a:p>
            <a:pPr algn="just">
              <a:lnSpc>
                <a:spcPct val="130000"/>
              </a:lnSpc>
              <a:spcBef>
                <a:spcPts val="600"/>
              </a:spcBef>
            </a:pPr>
            <a:r>
              <a:rPr lang="en-US" sz="2400" kern="0" dirty="0" smtClean="0">
                <a:latin typeface="Times New Roman" panose="02020603050405020304" charset="0"/>
                <a:ea typeface="Microsoft YaHei" panose="020B0503020204020204" pitchFamily="34" charset="-122"/>
                <a:cs typeface="Times New Roman" panose="02020603050405020304" charset="0"/>
                <a:sym typeface="+mn-lt"/>
              </a:rPr>
              <a:t>	</a:t>
            </a:r>
          </a:p>
          <a:p>
            <a:pPr algn="just">
              <a:lnSpc>
                <a:spcPct val="130000"/>
              </a:lnSpc>
              <a:spcBef>
                <a:spcPts val="600"/>
              </a:spcBef>
            </a:pPr>
            <a:endParaRPr lang="en-GB" sz="2400" kern="0" dirty="0">
              <a:latin typeface="Times New Roman" panose="02020603050405020304" charset="0"/>
              <a:ea typeface="Microsoft YaHei" panose="020B0503020204020204" pitchFamily="34" charset="-122"/>
              <a:cs typeface="Times New Roman" panose="02020603050405020304" charset="0"/>
              <a:sym typeface="+mn-lt"/>
            </a:endParaRPr>
          </a:p>
          <a:p>
            <a:pPr algn="just">
              <a:lnSpc>
                <a:spcPct val="130000"/>
              </a:lnSpc>
              <a:spcBef>
                <a:spcPts val="600"/>
              </a:spcBef>
            </a:pPr>
            <a:endParaRPr lang="en-US" sz="2400" kern="0" dirty="0" smtClean="0">
              <a:latin typeface="Times New Roman" panose="02020603050405020304" charset="0"/>
              <a:ea typeface="Microsoft YaHei" panose="020B0503020204020204" pitchFamily="34" charset="-122"/>
              <a:cs typeface="Times New Roman" panose="02020603050405020304" charset="0"/>
              <a:sym typeface="+mn-lt"/>
            </a:endParaRPr>
          </a:p>
          <a:p>
            <a:pPr algn="just">
              <a:lnSpc>
                <a:spcPct val="130000"/>
              </a:lnSpc>
              <a:spcBef>
                <a:spcPts val="600"/>
              </a:spcBef>
            </a:pPr>
            <a:r>
              <a:rPr lang="en-US" sz="2400" kern="0" dirty="0" smtClean="0">
                <a:latin typeface="Times New Roman" panose="02020603050405020304" charset="0"/>
                <a:ea typeface="Microsoft YaHei" panose="020B0503020204020204" pitchFamily="34" charset="-122"/>
                <a:cs typeface="Times New Roman" panose="02020603050405020304" charset="0"/>
                <a:sym typeface="+mn-lt"/>
              </a:rPr>
              <a:t>Designated clauses for binary class: No or Yes, False or True, negative class or positive class, present or absent, bad or good, 0 or 1. 					</a:t>
            </a:r>
          </a:p>
          <a:p>
            <a:pPr marL="457200" indent="-457200" algn="just">
              <a:lnSpc>
                <a:spcPct val="130000"/>
              </a:lnSpc>
              <a:spcBef>
                <a:spcPts val="600"/>
              </a:spcBef>
              <a:buFont typeface="Wingdings" panose="05000000000000000000" charset="0"/>
              <a:buChar char="v"/>
            </a:pPr>
            <a:r>
              <a:rPr lang="en-US" sz="2400" b="1" kern="0" dirty="0" smtClean="0">
                <a:latin typeface="Times New Roman" panose="02020603050405020304" charset="0"/>
                <a:ea typeface="Microsoft YaHei" panose="020B0503020204020204" pitchFamily="34" charset="-122"/>
                <a:cs typeface="Times New Roman" panose="02020603050405020304" charset="0"/>
                <a:sym typeface="+mn-lt"/>
              </a:rPr>
              <a:t>Multi-classification</a:t>
            </a:r>
            <a:r>
              <a:rPr lang="en-US" sz="2400" kern="0" dirty="0" smtClean="0">
                <a:latin typeface="Times New Roman" panose="02020603050405020304" charset="0"/>
                <a:ea typeface="Microsoft YaHei" panose="020B0503020204020204" pitchFamily="34" charset="-122"/>
                <a:cs typeface="Times New Roman" panose="02020603050405020304" charset="0"/>
                <a:sym typeface="+mn-lt"/>
              </a:rPr>
              <a:t>: more than two classes</a:t>
            </a:r>
          </a:p>
          <a:p>
            <a:pPr indent="0" algn="just">
              <a:lnSpc>
                <a:spcPct val="130000"/>
              </a:lnSpc>
              <a:spcBef>
                <a:spcPts val="600"/>
              </a:spcBef>
              <a:buFont typeface="Arial" panose="020B0604020202020204" pitchFamily="34" charset="0"/>
              <a:buNone/>
            </a:pPr>
            <a:r>
              <a:rPr lang="en-US" sz="2400" kern="0" dirty="0" smtClean="0">
                <a:latin typeface="Times New Roman" panose="02020603050405020304" charset="0"/>
                <a:ea typeface="Microsoft YaHei" panose="020B0503020204020204" pitchFamily="34" charset="-122"/>
                <a:cs typeface="Times New Roman" panose="02020603050405020304" charset="0"/>
                <a:sym typeface="+mn-lt"/>
              </a:rPr>
              <a:t>Examples: </a:t>
            </a:r>
          </a:p>
          <a:p>
            <a:pPr indent="0" algn="just">
              <a:lnSpc>
                <a:spcPct val="130000"/>
              </a:lnSpc>
              <a:spcBef>
                <a:spcPts val="600"/>
              </a:spcBef>
              <a:buFont typeface="Arial" panose="020B0604020202020204" pitchFamily="34" charset="0"/>
              <a:buNone/>
            </a:pPr>
            <a:r>
              <a:rPr lang="en-US" sz="2400" kern="0" dirty="0" smtClean="0">
                <a:latin typeface="Times New Roman" panose="02020603050405020304" charset="0"/>
                <a:ea typeface="Microsoft YaHei" panose="020B0503020204020204" pitchFamily="34" charset="-122"/>
                <a:cs typeface="Times New Roman" panose="02020603050405020304" charset="0"/>
                <a:sym typeface="+mn-lt"/>
              </a:rPr>
              <a:t>1. Different types of fruits: orange, banana, apple, etc</a:t>
            </a:r>
          </a:p>
          <a:p>
            <a:pPr indent="0" algn="just">
              <a:lnSpc>
                <a:spcPct val="130000"/>
              </a:lnSpc>
              <a:spcBef>
                <a:spcPts val="600"/>
              </a:spcBef>
              <a:buFont typeface="Arial" panose="020B0604020202020204" pitchFamily="34" charset="0"/>
              <a:buNone/>
            </a:pPr>
            <a:r>
              <a:rPr lang="en-GB" sz="2400" kern="0" dirty="0" smtClean="0">
                <a:latin typeface="Times New Roman" panose="02020603050405020304" charset="0"/>
                <a:ea typeface="Microsoft YaHei" panose="020B0503020204020204" pitchFamily="34" charset="-122"/>
                <a:cs typeface="Times New Roman" panose="02020603050405020304" charset="0"/>
                <a:sym typeface="+mn-lt"/>
              </a:rPr>
              <a:t>2. Vehicle brands: Tesla, Citroen, BMW, </a:t>
            </a:r>
            <a:r>
              <a:rPr lang="en-GB" sz="2400" kern="0" dirty="0" err="1" smtClean="0">
                <a:latin typeface="Times New Roman" panose="02020603050405020304" charset="0"/>
                <a:ea typeface="Microsoft YaHei" panose="020B0503020204020204" pitchFamily="34" charset="-122"/>
                <a:cs typeface="Times New Roman" panose="02020603050405020304" charset="0"/>
                <a:sym typeface="+mn-lt"/>
              </a:rPr>
              <a:t>Chery</a:t>
            </a:r>
            <a:r>
              <a:rPr lang="en-GB" sz="2400" kern="0" dirty="0" smtClean="0">
                <a:latin typeface="Times New Roman" panose="02020603050405020304" charset="0"/>
                <a:ea typeface="Microsoft YaHei" panose="020B0503020204020204" pitchFamily="34" charset="-122"/>
                <a:cs typeface="Times New Roman" panose="02020603050405020304" charset="0"/>
                <a:sym typeface="+mn-lt"/>
              </a:rPr>
              <a:t>, Volvo, etc</a:t>
            </a:r>
          </a:p>
          <a:p>
            <a:pPr indent="0" algn="just">
              <a:lnSpc>
                <a:spcPct val="130000"/>
              </a:lnSpc>
              <a:spcBef>
                <a:spcPts val="600"/>
              </a:spcBef>
              <a:buFont typeface="Arial" panose="020B0604020202020204" pitchFamily="34" charset="0"/>
              <a:buNone/>
            </a:pPr>
            <a:r>
              <a:rPr lang="en-GB" sz="2400" kern="0" dirty="0" smtClean="0">
                <a:latin typeface="Times New Roman" panose="02020603050405020304" charset="0"/>
                <a:ea typeface="Microsoft YaHei" panose="020B0503020204020204" pitchFamily="34" charset="-122"/>
                <a:cs typeface="Times New Roman" panose="02020603050405020304" charset="0"/>
                <a:sym typeface="+mn-lt"/>
              </a:rPr>
              <a:t>3. Name of countries: china, UK, Austria, Germany, etc</a:t>
            </a:r>
            <a:endParaRPr lang="en-US" sz="2400" kern="0" dirty="0">
              <a:latin typeface="Times New Roman" panose="02020603050405020304" charset="0"/>
              <a:ea typeface="Microsoft YaHei" panose="020B0503020204020204" pitchFamily="34" charset="-122"/>
              <a:cs typeface="Times New Roman" panose="02020603050405020304" charset="0"/>
              <a:sym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250910" y="59613"/>
            <a:ext cx="859220" cy="85922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287687297"/>
              </p:ext>
            </p:extLst>
          </p:nvPr>
        </p:nvGraphicFramePr>
        <p:xfrm>
          <a:off x="1449573" y="1136698"/>
          <a:ext cx="8192977" cy="1371600"/>
        </p:xfrm>
        <a:graphic>
          <a:graphicData uri="http://schemas.openxmlformats.org/drawingml/2006/table">
            <a:tbl>
              <a:tblPr firstRow="1" bandRow="1">
                <a:tableStyleId>{2D5ABB26-0587-4C30-8999-92F81FD0307C}</a:tableStyleId>
              </a:tblPr>
              <a:tblGrid>
                <a:gridCol w="4128977"/>
                <a:gridCol w="4064000"/>
              </a:tblGrid>
              <a:tr h="370840">
                <a:tc>
                  <a:txBody>
                    <a:bodyPr/>
                    <a:lstStyle/>
                    <a:p>
                      <a:r>
                        <a:rPr lang="en-GB" sz="2400" dirty="0" smtClean="0">
                          <a:latin typeface="Arial" pitchFamily="34" charset="0"/>
                          <a:cs typeface="Arial" pitchFamily="34" charset="0"/>
                        </a:rPr>
                        <a:t>Question</a:t>
                      </a:r>
                      <a:endParaRPr lang="en-US" sz="2400" dirty="0">
                        <a:latin typeface="Arial" pitchFamily="34" charset="0"/>
                        <a:cs typeface="Arial"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GB" sz="2400" dirty="0" smtClean="0">
                          <a:latin typeface="Arial" pitchFamily="34" charset="0"/>
                          <a:cs typeface="Arial" pitchFamily="34" charset="0"/>
                        </a:rPr>
                        <a:t>Answer (No or Yes)</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370840">
                <a:tc>
                  <a:txBody>
                    <a:bodyPr/>
                    <a:lstStyle/>
                    <a:p>
                      <a:r>
                        <a:rPr lang="en-GB" sz="2400" dirty="0" smtClean="0">
                          <a:latin typeface="Arial" pitchFamily="34" charset="0"/>
                          <a:cs typeface="Arial" pitchFamily="34" charset="0"/>
                        </a:rPr>
                        <a:t>Is the tumor malignant?</a:t>
                      </a:r>
                      <a:endParaRPr lang="en-US" sz="2400" dirty="0">
                        <a:latin typeface="Arial" pitchFamily="34" charset="0"/>
                        <a:cs typeface="Arial"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smtClean="0">
                          <a:latin typeface="Arial" pitchFamily="34" charset="0"/>
                          <a:cs typeface="Arial" pitchFamily="34" charset="0"/>
                        </a:rPr>
                        <a:t>No                    Yes</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GB" sz="2400" dirty="0" smtClean="0">
                          <a:latin typeface="Arial" pitchFamily="34" charset="0"/>
                          <a:cs typeface="Arial" pitchFamily="34" charset="0"/>
                        </a:rPr>
                        <a:t>Are you a male</a:t>
                      </a:r>
                      <a:r>
                        <a:rPr lang="en-GB" sz="2400" baseline="0" dirty="0" smtClean="0">
                          <a:latin typeface="Arial" pitchFamily="34" charset="0"/>
                          <a:cs typeface="Arial" pitchFamily="34" charset="0"/>
                        </a:rPr>
                        <a:t> or female?</a:t>
                      </a:r>
                      <a:endParaRPr lang="en-US" sz="2400" dirty="0">
                        <a:latin typeface="Arial" pitchFamily="34" charset="0"/>
                        <a:cs typeface="Arial"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smtClean="0">
                          <a:latin typeface="Arial" pitchFamily="34" charset="0"/>
                          <a:cs typeface="Arial" pitchFamily="34" charset="0"/>
                        </a:rPr>
                        <a:t>No                     Yes</a:t>
                      </a:r>
                      <a:endParaRPr lang="en-US" sz="24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3435"/>
            <a:ext cx="970383" cy="500428"/>
          </a:xfrm>
        </p:spPr>
        <p:txBody>
          <a:bodyPr/>
          <a:lstStyle/>
          <a:p>
            <a:r>
              <a:rPr kumimoji="1" lang="en-US" altLang="zh-CN" dirty="0"/>
              <a:t>04</a:t>
            </a:r>
            <a:endParaRPr kumimoji="1" lang="zh-CN" altLang="en-US" dirty="0"/>
          </a:p>
        </p:txBody>
      </p:sp>
      <p:sp>
        <p:nvSpPr>
          <p:cNvPr id="3" name="文本占位符 2"/>
          <p:cNvSpPr>
            <a:spLocks noGrp="1"/>
          </p:cNvSpPr>
          <p:nvPr>
            <p:ph type="body" sz="quarter" idx="13"/>
          </p:nvPr>
        </p:nvSpPr>
        <p:spPr>
          <a:xfrm>
            <a:off x="1109980" y="-60325"/>
            <a:ext cx="8958580" cy="779145"/>
          </a:xfrm>
        </p:spPr>
        <p:txBody>
          <a:bodyPr/>
          <a:lstStyle/>
          <a:p>
            <a:r>
              <a:rPr kumimoji="1" lang="en-US" altLang="zh-CN" dirty="0" smtClean="0"/>
              <a:t>Motivation</a:t>
            </a:r>
            <a:endParaRPr kumimoji="1" lang="zh-CN" altLang="en-US" dirty="0"/>
          </a:p>
        </p:txBody>
      </p:sp>
      <p:sp>
        <p:nvSpPr>
          <p:cNvPr id="17" name="矩形 16"/>
          <p:cNvSpPr/>
          <p:nvPr/>
        </p:nvSpPr>
        <p:spPr>
          <a:xfrm>
            <a:off x="1110262" y="533863"/>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241300" y="530970"/>
            <a:ext cx="11671299" cy="5509200"/>
          </a:xfrm>
          <a:prstGeom prst="rect">
            <a:avLst/>
          </a:prstGeom>
          <a:noFill/>
        </p:spPr>
        <p:txBody>
          <a:bodyPr wrap="square" rtlCol="0">
            <a:spAutoFit/>
          </a:bodyPr>
          <a:lstStyle/>
          <a:p>
            <a:pPr marL="457200" indent="-457200" algn="just">
              <a:lnSpc>
                <a:spcPct val="130000"/>
              </a:lnSpc>
              <a:spcBef>
                <a:spcPts val="600"/>
              </a:spcBef>
              <a:buFont typeface="Wingdings" panose="05000000000000000000" charset="0"/>
              <a:buChar char="v"/>
            </a:pPr>
            <a:r>
              <a:rPr lang="en-GB" sz="2400" kern="0" dirty="0" smtClean="0">
                <a:latin typeface="Times New Roman" panose="02020603050405020304" charset="0"/>
                <a:ea typeface="Microsoft YaHei" panose="020B0503020204020204" pitchFamily="34" charset="-122"/>
                <a:cs typeface="Times New Roman" panose="02020603050405020304" charset="0"/>
                <a:sym typeface="+mn-lt"/>
              </a:rPr>
              <a:t>Suppose we have a data to predict if a tumor size is malignant or not, what do we do look at this graph?</a:t>
            </a:r>
          </a:p>
          <a:p>
            <a:pPr marL="457200" indent="-457200" algn="just">
              <a:lnSpc>
                <a:spcPct val="130000"/>
              </a:lnSpc>
              <a:spcBef>
                <a:spcPts val="600"/>
              </a:spcBef>
              <a:buFont typeface="Wingdings" panose="05000000000000000000" charset="0"/>
              <a:buChar char="v"/>
            </a:pPr>
            <a:r>
              <a:rPr lang="en-GB" sz="2400" kern="0" dirty="0" smtClean="0">
                <a:latin typeface="Times New Roman" panose="02020603050405020304" charset="0"/>
                <a:ea typeface="Microsoft YaHei" panose="020B0503020204020204" pitchFamily="34" charset="-122"/>
                <a:cs typeface="Times New Roman" panose="02020603050405020304" charset="0"/>
                <a:sym typeface="+mn-lt"/>
              </a:rPr>
              <a:t>x-axis: tumor size x and the y-axis: malignant or not (in form of Yes or No)</a:t>
            </a:r>
            <a:endParaRPr lang="en-GB" sz="2400" b="1" kern="0" dirty="0" smtClean="0">
              <a:latin typeface="Times New Roman" panose="02020603050405020304" charset="0"/>
              <a:ea typeface="Microsoft YaHei" panose="020B0503020204020204" pitchFamily="34" charset="-122"/>
              <a:cs typeface="Times New Roman" panose="02020603050405020304" charset="0"/>
              <a:sym typeface="+mn-lt"/>
            </a:endParaRPr>
          </a:p>
          <a:p>
            <a:pPr marL="457200" indent="-457200" algn="just">
              <a:lnSpc>
                <a:spcPct val="130000"/>
              </a:lnSpc>
              <a:spcBef>
                <a:spcPts val="600"/>
              </a:spcBef>
              <a:buFont typeface="Wingdings" panose="05000000000000000000" charset="0"/>
              <a:buChar char="v"/>
            </a:pPr>
            <a:endParaRPr lang="en-GB" sz="2400" b="1" kern="0" dirty="0">
              <a:latin typeface="Times New Roman" panose="02020603050405020304" charset="0"/>
              <a:ea typeface="Microsoft YaHei" panose="020B0503020204020204" pitchFamily="34" charset="-122"/>
              <a:cs typeface="Times New Roman" panose="02020603050405020304" charset="0"/>
              <a:sym typeface="+mn-lt"/>
            </a:endParaRPr>
          </a:p>
          <a:p>
            <a:pPr marL="457200" indent="-457200" algn="just">
              <a:lnSpc>
                <a:spcPct val="130000"/>
              </a:lnSpc>
              <a:spcBef>
                <a:spcPts val="600"/>
              </a:spcBef>
              <a:buFont typeface="Wingdings" panose="05000000000000000000" charset="0"/>
              <a:buChar char="v"/>
            </a:pPr>
            <a:endParaRPr lang="en-GB" sz="2400" b="1" kern="0" dirty="0" smtClean="0">
              <a:latin typeface="Times New Roman" panose="02020603050405020304" charset="0"/>
              <a:ea typeface="Microsoft YaHei" panose="020B0503020204020204" pitchFamily="34" charset="-122"/>
              <a:cs typeface="Times New Roman" panose="02020603050405020304" charset="0"/>
              <a:sym typeface="+mn-lt"/>
            </a:endParaRPr>
          </a:p>
          <a:p>
            <a:pPr marL="457200" indent="-457200" algn="just">
              <a:lnSpc>
                <a:spcPct val="130000"/>
              </a:lnSpc>
              <a:spcBef>
                <a:spcPts val="600"/>
              </a:spcBef>
              <a:buFont typeface="Wingdings" panose="05000000000000000000" charset="0"/>
              <a:buChar char="v"/>
            </a:pPr>
            <a:endParaRPr lang="en-GB" sz="2400" b="1" kern="0" dirty="0">
              <a:latin typeface="Times New Roman" panose="02020603050405020304" charset="0"/>
              <a:ea typeface="Microsoft YaHei" panose="020B0503020204020204" pitchFamily="34" charset="-122"/>
              <a:cs typeface="Times New Roman" panose="02020603050405020304" charset="0"/>
              <a:sym typeface="+mn-lt"/>
            </a:endParaRPr>
          </a:p>
          <a:p>
            <a:pPr marL="457200" indent="-457200" algn="just">
              <a:lnSpc>
                <a:spcPct val="130000"/>
              </a:lnSpc>
              <a:spcBef>
                <a:spcPts val="600"/>
              </a:spcBef>
              <a:buFont typeface="Wingdings" panose="05000000000000000000" charset="0"/>
              <a:buChar char="v"/>
            </a:pPr>
            <a:endParaRPr lang="en-GB" sz="2400" b="1" kern="0" dirty="0" smtClean="0">
              <a:latin typeface="Times New Roman" panose="02020603050405020304" charset="0"/>
              <a:ea typeface="Microsoft YaHei" panose="020B0503020204020204" pitchFamily="34" charset="-122"/>
              <a:cs typeface="Times New Roman" panose="02020603050405020304" charset="0"/>
              <a:sym typeface="+mn-lt"/>
            </a:endParaRPr>
          </a:p>
          <a:p>
            <a:pPr marL="457200" indent="-457200" algn="just">
              <a:lnSpc>
                <a:spcPct val="130000"/>
              </a:lnSpc>
              <a:spcBef>
                <a:spcPts val="600"/>
              </a:spcBef>
              <a:buFont typeface="Wingdings" panose="05000000000000000000" charset="0"/>
              <a:buChar char="v"/>
            </a:pPr>
            <a:endParaRPr lang="en-GB" sz="2400" b="1" kern="0" dirty="0" smtClean="0">
              <a:latin typeface="Times New Roman" panose="02020603050405020304" charset="0"/>
              <a:ea typeface="Microsoft YaHei" panose="020B0503020204020204" pitchFamily="34" charset="-122"/>
              <a:cs typeface="Times New Roman" panose="02020603050405020304" charset="0"/>
              <a:sym typeface="+mn-lt"/>
            </a:endParaRPr>
          </a:p>
          <a:p>
            <a:pPr marL="457200" indent="-457200" algn="just">
              <a:lnSpc>
                <a:spcPct val="130000"/>
              </a:lnSpc>
              <a:spcBef>
                <a:spcPts val="600"/>
              </a:spcBef>
              <a:buFont typeface="Wingdings" panose="05000000000000000000" charset="0"/>
              <a:buChar char="v"/>
            </a:pPr>
            <a:r>
              <a:rPr lang="en-GB" sz="2400" kern="0" dirty="0" smtClean="0">
                <a:latin typeface="Times New Roman" panose="02020603050405020304" charset="0"/>
                <a:ea typeface="Microsoft YaHei" panose="020B0503020204020204" pitchFamily="34" charset="-122"/>
                <a:cs typeface="Times New Roman" panose="02020603050405020304" charset="0"/>
                <a:sym typeface="+mn-lt"/>
              </a:rPr>
              <a:t>What happen if we try to use </a:t>
            </a:r>
            <a:r>
              <a:rPr lang="en-GB" sz="2400" b="1" kern="0" dirty="0" smtClean="0">
                <a:latin typeface="Times New Roman" panose="02020603050405020304" charset="0"/>
                <a:ea typeface="Microsoft YaHei" panose="020B0503020204020204" pitchFamily="34" charset="-122"/>
                <a:cs typeface="Times New Roman" panose="02020603050405020304" charset="0"/>
                <a:sym typeface="+mn-lt"/>
              </a:rPr>
              <a:t>linear regression model </a:t>
            </a:r>
            <a:r>
              <a:rPr lang="en-GB" sz="2400" kern="0" dirty="0" smtClean="0">
                <a:latin typeface="Times New Roman" panose="02020603050405020304" charset="0"/>
                <a:ea typeface="Microsoft YaHei" panose="020B0503020204020204" pitchFamily="34" charset="-122"/>
                <a:cs typeface="Times New Roman" panose="02020603050405020304" charset="0"/>
                <a:sym typeface="+mn-lt"/>
              </a:rPr>
              <a:t>to fit a straight line to the data?</a:t>
            </a:r>
          </a:p>
          <a:p>
            <a:pPr marL="457200" indent="-457200" algn="just">
              <a:lnSpc>
                <a:spcPct val="130000"/>
              </a:lnSpc>
              <a:spcBef>
                <a:spcPts val="600"/>
              </a:spcBef>
              <a:buFont typeface="Wingdings" panose="05000000000000000000" charset="0"/>
              <a:buChar char="v"/>
            </a:pPr>
            <a:r>
              <a:rPr lang="en-GB" sz="2400" kern="0" dirty="0" smtClean="0">
                <a:latin typeface="Times New Roman" panose="02020603050405020304" charset="0"/>
                <a:ea typeface="Microsoft YaHei" panose="020B0503020204020204" pitchFamily="34" charset="-122"/>
                <a:cs typeface="Times New Roman" panose="02020603050405020304" charset="0"/>
                <a:sym typeface="+mn-lt"/>
              </a:rPr>
              <a:t>We should have something like this in the next slide.</a:t>
            </a:r>
            <a:endParaRPr lang="en-GB" sz="2400" kern="0" dirty="0">
              <a:latin typeface="Times New Roman" panose="02020603050405020304" charset="0"/>
              <a:ea typeface="Microsoft YaHei" panose="020B0503020204020204" pitchFamily="34" charset="-122"/>
              <a:cs typeface="Times New Roman" panose="02020603050405020304" charset="0"/>
              <a:sym typeface="+mn-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250910" y="59613"/>
            <a:ext cx="859220" cy="859220"/>
          </a:xfrm>
          <a:prstGeom prst="rect">
            <a:avLst/>
          </a:prstGeom>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680" r="13202" b="7113"/>
          <a:stretch/>
        </p:blipFill>
        <p:spPr bwMode="auto">
          <a:xfrm>
            <a:off x="2125925" y="2082799"/>
            <a:ext cx="5671876" cy="266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335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0" y="33435"/>
            <a:ext cx="970383" cy="500428"/>
          </a:xfrm>
        </p:spPr>
        <p:txBody>
          <a:bodyPr/>
          <a:lstStyle/>
          <a:p>
            <a:r>
              <a:rPr kumimoji="1" lang="en-US" altLang="zh-CN" dirty="0"/>
              <a:t>04</a:t>
            </a:r>
            <a:endParaRPr kumimoji="1" lang="zh-CN" altLang="en-US" dirty="0"/>
          </a:p>
        </p:txBody>
      </p:sp>
      <p:sp>
        <p:nvSpPr>
          <p:cNvPr id="3" name="文本占位符 2"/>
          <p:cNvSpPr>
            <a:spLocks noGrp="1"/>
          </p:cNvSpPr>
          <p:nvPr>
            <p:ph type="body" sz="quarter" idx="13"/>
          </p:nvPr>
        </p:nvSpPr>
        <p:spPr>
          <a:xfrm>
            <a:off x="1109980" y="-60325"/>
            <a:ext cx="8958580" cy="779145"/>
          </a:xfrm>
        </p:spPr>
        <p:txBody>
          <a:bodyPr/>
          <a:lstStyle/>
          <a:p>
            <a:r>
              <a:rPr kumimoji="1" lang="en-US" altLang="zh-CN" dirty="0" smtClean="0"/>
              <a:t>Motivation</a:t>
            </a:r>
            <a:endParaRPr kumimoji="1" lang="zh-CN" altLang="en-US" dirty="0"/>
          </a:p>
        </p:txBody>
      </p:sp>
      <p:sp>
        <p:nvSpPr>
          <p:cNvPr id="17" name="矩形 16"/>
          <p:cNvSpPr/>
          <p:nvPr/>
        </p:nvSpPr>
        <p:spPr>
          <a:xfrm>
            <a:off x="1110262" y="533863"/>
            <a:ext cx="2031325" cy="88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Text Box 8"/>
          <p:cNvSpPr txBox="1"/>
          <p:nvPr/>
        </p:nvSpPr>
        <p:spPr>
          <a:xfrm>
            <a:off x="228600" y="718820"/>
            <a:ext cx="6345313" cy="1200329"/>
          </a:xfrm>
          <a:prstGeom prst="rect">
            <a:avLst/>
          </a:prstGeom>
          <a:noFill/>
        </p:spPr>
        <p:txBody>
          <a:bodyPr wrap="square" rtlCol="0">
            <a:spAutoFit/>
          </a:bodyPr>
          <a:lstStyle/>
          <a:p>
            <a:pPr marL="342900" indent="-342900" algn="just">
              <a:buFont typeface="Wingdings" pitchFamily="2" charset="2"/>
              <a:buChar char="v"/>
            </a:pPr>
            <a:r>
              <a:rPr lang="en-GB" sz="2400" dirty="0" smtClean="0">
                <a:latin typeface="Times New Roman" pitchFamily="18" charset="0"/>
                <a:cs typeface="Times New Roman" pitchFamily="18" charset="0"/>
              </a:rPr>
              <a:t>Linear </a:t>
            </a:r>
            <a:r>
              <a:rPr lang="en-GB" sz="2400" dirty="0">
                <a:latin typeface="Times New Roman" pitchFamily="18" charset="0"/>
                <a:cs typeface="Times New Roman" pitchFamily="18" charset="0"/>
              </a:rPr>
              <a:t>regression predicts not just the values </a:t>
            </a:r>
            <a:endParaRPr lang="en-GB" sz="2400" dirty="0" smtClean="0">
              <a:latin typeface="Times New Roman" pitchFamily="18" charset="0"/>
              <a:cs typeface="Times New Roman" pitchFamily="18" charset="0"/>
            </a:endParaRPr>
          </a:p>
          <a:p>
            <a:pPr algn="just"/>
            <a:r>
              <a:rPr lang="en-GB" sz="2400" dirty="0" smtClean="0">
                <a:latin typeface="Times New Roman" pitchFamily="18" charset="0"/>
                <a:cs typeface="Times New Roman" pitchFamily="18" charset="0"/>
              </a:rPr>
              <a:t>zero </a:t>
            </a:r>
            <a:r>
              <a:rPr lang="en-GB" sz="2400" dirty="0">
                <a:latin typeface="Times New Roman" pitchFamily="18" charset="0"/>
                <a:cs typeface="Times New Roman" pitchFamily="18" charset="0"/>
              </a:rPr>
              <a:t>and </a:t>
            </a:r>
            <a:r>
              <a:rPr lang="en-GB" sz="2400" dirty="0" smtClean="0">
                <a:latin typeface="Times New Roman" pitchFamily="18" charset="0"/>
                <a:cs typeface="Times New Roman" pitchFamily="18" charset="0"/>
              </a:rPr>
              <a:t>one</a:t>
            </a:r>
            <a:r>
              <a:rPr lang="en-GB" sz="2400" dirty="0">
                <a:latin typeface="Times New Roman" pitchFamily="18" charset="0"/>
                <a:cs typeface="Times New Roman" pitchFamily="18" charset="0"/>
              </a:rPr>
              <a:t> </a:t>
            </a:r>
            <a:r>
              <a:rPr lang="en-GB" sz="2400" dirty="0" smtClean="0">
                <a:latin typeface="Times New Roman" pitchFamily="18" charset="0"/>
                <a:cs typeface="Times New Roman" pitchFamily="18" charset="0"/>
              </a:rPr>
              <a:t>but </a:t>
            </a:r>
            <a:r>
              <a:rPr lang="en-GB" sz="2400" dirty="0">
                <a:latin typeface="Times New Roman" pitchFamily="18" charset="0"/>
                <a:cs typeface="Times New Roman" pitchFamily="18" charset="0"/>
              </a:rPr>
              <a:t>all numbers </a:t>
            </a:r>
            <a:r>
              <a:rPr lang="en-GB" sz="2400" dirty="0" smtClean="0">
                <a:latin typeface="Times New Roman" pitchFamily="18" charset="0"/>
                <a:cs typeface="Times New Roman" pitchFamily="18" charset="0"/>
              </a:rPr>
              <a:t>between 0 and 1 </a:t>
            </a:r>
            <a:r>
              <a:rPr lang="en-GB" sz="2400" dirty="0">
                <a:latin typeface="Times New Roman" pitchFamily="18" charset="0"/>
                <a:cs typeface="Times New Roman" pitchFamily="18" charset="0"/>
              </a:rPr>
              <a:t>or </a:t>
            </a:r>
            <a:r>
              <a:rPr lang="en-GB" sz="2400" dirty="0" smtClean="0">
                <a:latin typeface="Times New Roman" pitchFamily="18" charset="0"/>
                <a:cs typeface="Times New Roman" pitchFamily="18" charset="0"/>
              </a:rPr>
              <a:t>&lt; 0 or &gt; 1.</a:t>
            </a:r>
            <a:r>
              <a:rPr lang="en-GB" sz="2400" dirty="0">
                <a:latin typeface="Times New Roman" pitchFamily="18" charset="0"/>
                <a:cs typeface="Times New Roman" pitchFamily="18" charset="0"/>
              </a:rPr>
              <a:t> </a:t>
            </a:r>
            <a:endParaRPr lang="en-GB" sz="2400" dirty="0" smtClean="0">
              <a:latin typeface="Times New Roman" pitchFamily="18" charset="0"/>
              <a:cs typeface="Times New Roman"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1532793" y="6198793"/>
            <a:ext cx="659207" cy="659207"/>
          </a:xfrm>
          <a:prstGeom prst="rect">
            <a:avLst/>
          </a:prstGeom>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699" b="4300"/>
          <a:stretch/>
        </p:blipFill>
        <p:spPr bwMode="auto">
          <a:xfrm>
            <a:off x="6730403" y="126735"/>
            <a:ext cx="5347893" cy="2651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27001" y="1973630"/>
            <a:ext cx="6446912" cy="4524315"/>
          </a:xfrm>
          <a:prstGeom prst="rect">
            <a:avLst/>
          </a:prstGeom>
        </p:spPr>
        <p:txBody>
          <a:bodyPr wrap="square">
            <a:spAutoFit/>
          </a:bodyPr>
          <a:lstStyle/>
          <a:p>
            <a:pPr marL="342900" indent="-342900" algn="just">
              <a:buFont typeface="Wingdings" pitchFamily="2" charset="2"/>
              <a:buChar char="v"/>
            </a:pPr>
            <a:r>
              <a:rPr lang="en-GB" sz="2400" dirty="0">
                <a:latin typeface="Times New Roman" pitchFamily="18" charset="0"/>
                <a:cs typeface="Times New Roman" pitchFamily="18" charset="0"/>
              </a:rPr>
              <a:t>Therefore, we need to pick a </a:t>
            </a:r>
            <a:r>
              <a:rPr lang="en-GB" sz="2400" b="1" dirty="0">
                <a:latin typeface="Times New Roman" pitchFamily="18" charset="0"/>
                <a:cs typeface="Times New Roman" pitchFamily="18" charset="0"/>
              </a:rPr>
              <a:t>threshold, </a:t>
            </a:r>
            <a:r>
              <a:rPr lang="en-GB" sz="2400" dirty="0">
                <a:latin typeface="Times New Roman" pitchFamily="18" charset="0"/>
                <a:cs typeface="Times New Roman" pitchFamily="18" charset="0"/>
              </a:rPr>
              <a:t>let’s say </a:t>
            </a:r>
            <a:r>
              <a:rPr lang="en-GB" sz="2400" b="1" dirty="0">
                <a:latin typeface="Times New Roman" pitchFamily="18" charset="0"/>
                <a:cs typeface="Times New Roman" pitchFamily="18" charset="0"/>
              </a:rPr>
              <a:t>0.5</a:t>
            </a:r>
            <a:r>
              <a:rPr lang="en-GB" sz="2400" dirty="0">
                <a:latin typeface="Times New Roman" pitchFamily="18" charset="0"/>
                <a:cs typeface="Times New Roman" pitchFamily="18" charset="0"/>
              </a:rPr>
              <a:t>. </a:t>
            </a:r>
            <a:r>
              <a:rPr lang="en-GB" sz="2400" dirty="0" smtClean="0">
                <a:latin typeface="Times New Roman" pitchFamily="18" charset="0"/>
                <a:cs typeface="Times New Roman" pitchFamily="18" charset="0"/>
              </a:rPr>
              <a:t>So </a:t>
            </a:r>
            <a:r>
              <a:rPr lang="en-GB" sz="2400" dirty="0">
                <a:latin typeface="Times New Roman" pitchFamily="18" charset="0"/>
                <a:cs typeface="Times New Roman" pitchFamily="18" charset="0"/>
              </a:rPr>
              <a:t>that if the model outputs a value below 0.5, </a:t>
            </a:r>
            <a:r>
              <a:rPr lang="en-GB" sz="2400" dirty="0" smtClean="0">
                <a:latin typeface="Times New Roman" pitchFamily="18" charset="0"/>
                <a:cs typeface="Times New Roman" pitchFamily="18" charset="0"/>
              </a:rPr>
              <a:t>then </a:t>
            </a:r>
            <a:r>
              <a:rPr lang="en-GB" sz="2400" dirty="0">
                <a:latin typeface="Times New Roman" pitchFamily="18" charset="0"/>
                <a:cs typeface="Times New Roman" pitchFamily="18" charset="0"/>
              </a:rPr>
              <a:t>you predict why equal zero or not malignant. </a:t>
            </a:r>
            <a:r>
              <a:rPr lang="en-GB" sz="2400" dirty="0" smtClean="0">
                <a:latin typeface="Times New Roman" pitchFamily="18" charset="0"/>
                <a:cs typeface="Times New Roman" pitchFamily="18" charset="0"/>
              </a:rPr>
              <a:t>And </a:t>
            </a:r>
            <a:r>
              <a:rPr lang="en-GB" sz="2400" dirty="0">
                <a:latin typeface="Times New Roman" pitchFamily="18" charset="0"/>
                <a:cs typeface="Times New Roman" pitchFamily="18" charset="0"/>
              </a:rPr>
              <a:t>if the model outputs a number equal to </a:t>
            </a:r>
            <a:r>
              <a:rPr lang="en-GB" sz="2400" dirty="0" smtClean="0">
                <a:latin typeface="Times New Roman" pitchFamily="18" charset="0"/>
                <a:cs typeface="Times New Roman" pitchFamily="18" charset="0"/>
              </a:rPr>
              <a:t>or greater </a:t>
            </a:r>
            <a:r>
              <a:rPr lang="en-GB" sz="2400" dirty="0">
                <a:latin typeface="Times New Roman" pitchFamily="18" charset="0"/>
                <a:cs typeface="Times New Roman" pitchFamily="18" charset="0"/>
              </a:rPr>
              <a:t>than 0.5, then predict </a:t>
            </a:r>
            <a:r>
              <a:rPr lang="en-GB" sz="2400" dirty="0" smtClean="0">
                <a:latin typeface="Times New Roman" pitchFamily="18" charset="0"/>
                <a:cs typeface="Times New Roman" pitchFamily="18" charset="0"/>
              </a:rPr>
              <a:t>y </a:t>
            </a:r>
            <a:r>
              <a:rPr lang="en-GB" sz="2400" dirty="0">
                <a:latin typeface="Times New Roman" pitchFamily="18" charset="0"/>
                <a:cs typeface="Times New Roman" pitchFamily="18" charset="0"/>
              </a:rPr>
              <a:t>equals one or malignant. </a:t>
            </a:r>
            <a:endParaRPr lang="en-GB" sz="2400" dirty="0" smtClean="0">
              <a:latin typeface="Times New Roman" pitchFamily="18" charset="0"/>
              <a:cs typeface="Times New Roman" pitchFamily="18" charset="0"/>
            </a:endParaRPr>
          </a:p>
          <a:p>
            <a:pPr marL="342900" indent="-342900" algn="just">
              <a:buFont typeface="Wingdings" pitchFamily="2" charset="2"/>
              <a:buChar char="v"/>
            </a:pPr>
            <a:r>
              <a:rPr lang="en-GB" sz="2400" dirty="0" smtClean="0">
                <a:latin typeface="Times New Roman" pitchFamily="18" charset="0"/>
                <a:cs typeface="Times New Roman" pitchFamily="18" charset="0"/>
              </a:rPr>
              <a:t>Note, the threshold </a:t>
            </a:r>
            <a:r>
              <a:rPr lang="en-GB" sz="2400" dirty="0">
                <a:latin typeface="Times New Roman" pitchFamily="18" charset="0"/>
                <a:cs typeface="Times New Roman" pitchFamily="18" charset="0"/>
              </a:rPr>
              <a:t>value of 0.5 intersects </a:t>
            </a:r>
            <a:r>
              <a:rPr lang="en-GB" sz="2400" dirty="0" smtClean="0">
                <a:latin typeface="Times New Roman" pitchFamily="18" charset="0"/>
                <a:cs typeface="Times New Roman" pitchFamily="18" charset="0"/>
              </a:rPr>
              <a:t>the </a:t>
            </a:r>
            <a:r>
              <a:rPr lang="en-GB" sz="2400" dirty="0">
                <a:latin typeface="Times New Roman" pitchFamily="18" charset="0"/>
                <a:cs typeface="Times New Roman" pitchFamily="18" charset="0"/>
              </a:rPr>
              <a:t>best fit straight line at this point. </a:t>
            </a:r>
            <a:r>
              <a:rPr lang="en-GB" sz="2400" dirty="0" smtClean="0">
                <a:latin typeface="Times New Roman" pitchFamily="18" charset="0"/>
                <a:cs typeface="Times New Roman" pitchFamily="18" charset="0"/>
              </a:rPr>
              <a:t>So </a:t>
            </a:r>
            <a:r>
              <a:rPr lang="en-GB" sz="2400" dirty="0">
                <a:latin typeface="Times New Roman" pitchFamily="18" charset="0"/>
                <a:cs typeface="Times New Roman" pitchFamily="18" charset="0"/>
              </a:rPr>
              <a:t>if you draw this vertical line here, </a:t>
            </a:r>
            <a:r>
              <a:rPr lang="en-GB" sz="2400" dirty="0" smtClean="0">
                <a:latin typeface="Times New Roman" pitchFamily="18" charset="0"/>
                <a:cs typeface="Times New Roman" pitchFamily="18" charset="0"/>
              </a:rPr>
              <a:t>everything </a:t>
            </a:r>
            <a:r>
              <a:rPr lang="en-GB" sz="2400" dirty="0">
                <a:latin typeface="Times New Roman" pitchFamily="18" charset="0"/>
                <a:cs typeface="Times New Roman" pitchFamily="18" charset="0"/>
              </a:rPr>
              <a:t>to the left ends up with a prediction of y equals zero. </a:t>
            </a:r>
            <a:r>
              <a:rPr lang="en-GB" sz="2400" dirty="0" smtClean="0">
                <a:latin typeface="Times New Roman" pitchFamily="18" charset="0"/>
                <a:cs typeface="Times New Roman" pitchFamily="18" charset="0"/>
              </a:rPr>
              <a:t>And </a:t>
            </a:r>
            <a:r>
              <a:rPr lang="en-GB" sz="2400" dirty="0">
                <a:latin typeface="Times New Roman" pitchFamily="18" charset="0"/>
                <a:cs typeface="Times New Roman" pitchFamily="18" charset="0"/>
              </a:rPr>
              <a:t>everything on the right ends up with the prediction of y equals one.</a:t>
            </a:r>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0684"/>
          <a:stretch/>
        </p:blipFill>
        <p:spPr bwMode="auto">
          <a:xfrm>
            <a:off x="6768503" y="2778367"/>
            <a:ext cx="5240542" cy="3609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055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自定义 95">
      <a:dk1>
        <a:srgbClr val="000000"/>
      </a:dk1>
      <a:lt1>
        <a:srgbClr val="FFFFFF"/>
      </a:lt1>
      <a:dk2>
        <a:srgbClr val="000000"/>
      </a:dk2>
      <a:lt2>
        <a:srgbClr val="FFFDFD"/>
      </a:lt2>
      <a:accent1>
        <a:srgbClr val="F0CEA3"/>
      </a:accent1>
      <a:accent2>
        <a:srgbClr val="C1D9DF"/>
      </a:accent2>
      <a:accent3>
        <a:srgbClr val="D870BB"/>
      </a:accent3>
      <a:accent4>
        <a:srgbClr val="61C09E"/>
      </a:accent4>
      <a:accent5>
        <a:srgbClr val="EFD836"/>
      </a:accent5>
      <a:accent6>
        <a:srgbClr val="73D2E8"/>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Microsoft YaHei" panose="020B0503020204020204" pitchFamily="34" charset="-122"/>
            <a:ea typeface="Microsoft YaHei"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Microsoft YaHei" panose="020B0503020204020204" pitchFamily="34" charset="-122"/>
            <a:ea typeface="Microsoft YaHei" panose="020B0503020204020204" pitchFamily="34" charset="-122"/>
            <a:cs typeface="+mn-ea"/>
            <a:sym typeface="+mn-lt"/>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2558</TotalTime>
  <Words>1112</Words>
  <Application>Microsoft Office PowerPoint</Application>
  <PresentationFormat>Custom</PresentationFormat>
  <Paragraphs>194</Paragraphs>
  <Slides>38</Slides>
  <Notes>0</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模板页面</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Grace</cp:lastModifiedBy>
  <cp:revision>295</cp:revision>
  <dcterms:created xsi:type="dcterms:W3CDTF">2015-08-18T02:51:00Z</dcterms:created>
  <dcterms:modified xsi:type="dcterms:W3CDTF">2023-10-22T15:56:35Z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1033-11.2.0.11537</vt:lpwstr>
  </property>
  <property fmtid="{D5CDD505-2E9C-101B-9397-08002B2CF9AE}" pid="3" name="ICV">
    <vt:lpwstr>34F521039A3A4338B673C32A4D87CC2D</vt:lpwstr>
  </property>
</Properties>
</file>